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Arial Black" panose="020B0A04020102020204" pitchFamily="34" charset="0"/>
      <p:bold r:id="rId28"/>
    </p:embeddedFont>
    <p:embeddedFont>
      <p:font typeface="Rockwell" panose="020606030202050204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E50550-5B34-42D5-AB48-6E606C8C2350}">
  <a:tblStyle styleId="{C5E50550-5B34-42D5-AB48-6E606C8C235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87582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vaccines/vac-gen/side-effects.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Această prezentare va cuprinde bazele vaccinurilor și imunizarea. Este destinată specialiștilor din domeniul sănătății.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Până la sfârșitul acestei prezentări, veți cunoaște impactul imunizării, modul în care funcționează vaccinurile, siguranța vaccinurilor, miturile comune despre imunizare și cele mai bune practici pentru comunicarea importanței imunizării pacienților.</a:t>
            </a:r>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799173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Având în vedere aceste diferite tipuri de vaccinuri, dozarea și ingredientele, factorii cheie  de decizie, precum managerii naționali de imunizare și oficialii guvernamentali, elaborează programe pentru administrarea vaccinurilor pentru a proteja cel mai bine sănătatea publică. Aceste scheme sunt formulate folosind dovezi științifice solide.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Schemele de imunizare de rutină variază de la țară la țară, dar OMS are recomandări pentru imunizarea de rutină. Aceste recomandări se bazează pe concluziile din documentele de poziție ale OMS (sursa:</a:t>
            </a:r>
            <a:r>
              <a:rPr lang="en-US" sz="1200">
                <a:solidFill>
                  <a:schemeClr val="dk1"/>
                </a:solidFill>
                <a:latin typeface="Calibri"/>
                <a:ea typeface="Calibri"/>
                <a:cs typeface="Calibri"/>
                <a:sym typeface="Calibri"/>
              </a:rPr>
              <a:t> https://www.who.int/immunization/policy/immunization_tables/en/).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 pagina web cu programele de imunizare recomandate de OMS este inclusă la sfârșitul acestei prezentări.</a:t>
            </a: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09796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fel cum sunt formulate graficele de imunizare de rutină utilizând dovezi științifice solide, măsurile de siguranță pentru vaccinuri sunt temeinice și înrădăcinate în practici științifice riguroase pentru a informa testarea, monitorizarea și supravegherea vaccinurilor.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Dar, ca toate medicamentele, vaccinurile pot provoca reacții adverse.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Testarea, monitorizarea și supravegherea au loc înainte și după introducerea vaccinului, pentru a minimiza eventualele efecte secundare și a se asigura că toate vaccinurile sunt atât sigure, cât și eficiente (sursă</a:t>
            </a:r>
            <a:r>
              <a:rPr lang="en-US" sz="1200">
                <a:solidFill>
                  <a:schemeClr val="dk1"/>
                </a:solidFill>
                <a:latin typeface="Calibri"/>
                <a:ea typeface="Calibri"/>
                <a:cs typeface="Calibri"/>
                <a:sym typeface="Calibri"/>
              </a:rPr>
              <a:t>:</a:t>
            </a:r>
            <a:r>
              <a:rPr lang="en-US"/>
              <a:t> </a:t>
            </a:r>
            <a:r>
              <a:rPr lang="en-US" sz="1200">
                <a:solidFill>
                  <a:schemeClr val="dk1"/>
                </a:solidFill>
                <a:latin typeface="Calibri"/>
                <a:ea typeface="Calibri"/>
                <a:cs typeface="Calibri"/>
                <a:sym typeface="Calibri"/>
              </a:rPr>
              <a:t>https://vaccine-safety-training.org/expectations-towards-safety-of-vaccines.html).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OMS colaborează îndeaproape cu autoritățile naționale de reglementare pentru a se asigura că standardele și orientările globale sunt elaborate și disponibile pentru a evalua calitatea, siguranța și imunogenitatea vaccinurilor.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Procesul de acordare a licențelor pentru vaccinuri variază de la o țară la alta, dar componentele principale sunt în mare parte aceleași.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Înainte de introducerea unui vaccin într-un program de imunizare, un candidat vaccinat trebuie să treacă prin mai multe faze ale studiilor clinice din ce în ce mai mari. Dacă vaccinul este considerat sigur și eficace și dacă beneficiile depășesc riscurile, atunci sunt pregătite instalațiile de producție pentru a asigura siguranța și calitatea post vaccinării vaccinului.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Odată introdus, un vaccin este monitorizat continuu utilizând sisteme de supraveghere extinse. Autoritățile naționale de reglementare continuă să monitorizeze și să investigheze efectele adverse după imunizare, pentru a se asigura că vaccinul este sigur. Pe lângă supravegherea națională, există, de asemenea, supraveghere globală pentru detectarea, raportarea și investigarea oricăror reacții adverse la imunizare.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Datorită în mare parte acestei infrastructuri robuste de siguranță a vaccinurilor, înainte, în timpul și după introducerea vaccinului, cazurile de boli sau leziuni provocate de vaccinuri sunt incredibil de rare.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Vom analiza îngrijorările comune și concepțiile greșite despre vaccinuri și imunizare mai târziu, dar este important să ne amintim - și să comunicăm cu pacienții - că beneficiile imunizării depășesc cu mult riscurile, în mare parte datorită acestor măsuri.</a:t>
            </a:r>
            <a:endParaRPr/>
          </a:p>
          <a:p>
            <a:pPr marL="0" lvl="0" indent="0" algn="l" rtl="0">
              <a:spcBef>
                <a:spcPts val="0"/>
              </a:spcBef>
              <a:spcAft>
                <a:spcPts val="0"/>
              </a:spcAft>
              <a:buNone/>
            </a:pPr>
            <a:endParaRPr/>
          </a:p>
        </p:txBody>
      </p:sp>
      <p:sp>
        <p:nvSpPr>
          <p:cNvPr id="271" name="Google Shape;27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90749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fel cum sunt formulate programele de imunizare de rutină utilizând dovezi științifice solide, măsurile de siguranță pentru vaccinuri sunt temeinice și înrădăcinate în practici științifice riguroase pentru a informa testarea, monitorizarea și supravegherea vaccinurilor.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Dar, ca toate medicamentele, vaccinurile pot provoca reacții adverse.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Testarea, monitorizarea și supravegherea apar înainte și după introducerea vaccinului pentru a minimiza eventualele efecte secundare și a se asigura că toate vaccinurile sunt atât sigure, cât și eficiente (sursă:</a:t>
            </a:r>
            <a:r>
              <a:rPr lang="en-US" sz="1200">
                <a:solidFill>
                  <a:schemeClr val="dk1"/>
                </a:solidFill>
                <a:latin typeface="Calibri"/>
                <a:ea typeface="Calibri"/>
                <a:cs typeface="Calibri"/>
                <a:sym typeface="Calibri"/>
              </a:rPr>
              <a:t> https://vaccine-safety-training.org/expectations-towards-safety-of-vaccines.html).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OMS colaborează îndeaproape cu autoritățile naționale de reglementare pentru a se asigura că standardele și orientările globale sunt dezvoltate și disponibile pentru a evalua calitatea, siguranța și imunogenitatea vaccinurilor.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Procesul de acordare a licențelor pentru vaccinuri variază de la o țară la alta, dar componentele principale sunt în mare parte aceleași.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Înainte de introducerea unui vaccin într-un program de imunizare, un candidat vaccinat trebuie să treacă prin mai multe faze ale studiilor clinice din ce în ce mai mari. Dacă vaccinul este considerat sigur și eficace și dacă beneficiile depășesc riscurile, atunci sunt pregătite instalațiile de producție pentru a asigura siguranța și calitatea post vaccinării vaccinului.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a:t>Odată introdus, un vaccin este monitorizat continuu utilizând sisteme de supraveghere extinse. Autoritățile naționale de reglementare continuă să monitorizeze și să investigheze evenimentele adverse după imunizare, pentru a se asigura că vaccinul este sigur. Pe lângă supravegherea națională, există, de asemenea, supraveghere globală pentru detectarea, raportarea și investigarea oricăror reacții adverse la imunizare.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a:t>Datorită în mare parte acestei infrastructuri robuste de siguranță a vaccinurilor, înainte, în timpul și după introducerea vaccinului, cazurile de boli sau leziuni provocate de vaccinuri sunt incredibil de rare.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Vom analiza îngrijorările comune și concepțiile greșite despre vaccinuri și imunizare mai târziu, dar este important să ne amintim - și să comunicăm cu pacienții - că beneficiile imunizării depășesc cu mult riscurile, în mare parte datorită acestor măsuri.</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2" name="Google Shape;2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75383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Există totuși anumite circumstanțe în care vaccinurile nu trebuie administrate. Este important ca furnizorii de servicii de sănătate să monitorizeze pacienții pentru contraindicații și măsuri de precauție înainte de a administra fiecare doză de vaccin.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 contraindicație la imunizare care crește riscul unei reacții adverse grave este o condiție rară la un beneficiar. Dacă există o contraindicație, nu trebuie administrat vaccinul. Ignorarea contraindicațiilor poate duce la reacții care pot fi evitate și care pot afecta sănătatea individului (sursa: </a:t>
            </a:r>
            <a:r>
              <a:rPr lang="en-US" sz="1200">
                <a:solidFill>
                  <a:schemeClr val="dk1"/>
                </a:solidFill>
                <a:latin typeface="Calibri"/>
                <a:ea typeface="Calibri"/>
                <a:cs typeface="Calibri"/>
                <a:sym typeface="Calibri"/>
              </a:rPr>
              <a:t>https://www.cdc.gov/vaccines/hcp/acip-recs/general-recs/contraindications.htmlhttps://www.cdc.gov/vaccines/hcp/acip-recs/general-recs/contraindications.html).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Singura contraindicație aplicabilă tuturor vaccinurilor este antecedentul unei reacții alergice severe după o doză anterioară de vaccin sau la un component de vaccin (rata estimată a reacțiilor alergice severe la imunizare este de 1 din 1 000 000 (sursă: </a:t>
            </a:r>
            <a:r>
              <a:rPr lang="en-US" sz="1200" u="sng">
                <a:solidFill>
                  <a:schemeClr val="hlink"/>
                </a:solidFill>
                <a:latin typeface="Calibri"/>
                <a:ea typeface="Calibri"/>
                <a:cs typeface="Calibri"/>
                <a:sym typeface="Calibri"/>
                <a:hlinkClick r:id="rId3"/>
              </a:rPr>
              <a:t>https://www.cdc.gov/vaccines/vac-gen/side-effects.htm</a:t>
            </a:r>
            <a:r>
              <a:rPr lang="en-US" sz="1200">
                <a:solidFill>
                  <a:schemeClr val="dk1"/>
                </a:solidFill>
                <a:latin typeface="Calibri"/>
                <a:ea typeface="Calibri"/>
                <a:cs typeface="Calibri"/>
                <a:sym typeface="Calibri"/>
              </a:rPr>
              <a:t>)). </a:t>
            </a:r>
            <a:r>
              <a:rPr lang="en-US"/>
              <a:t>Lucrătorii din domeniul sănătății care administrează vaccinurile trebuie să cunoască semnele de reacții alergice și să fie pregătiți să ia măsuri imediate.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 precauție este, o afecțiune a unui beneficiar care poate crește riscul unei reacții adverse grave, ce poate provoca confuzie în diagnosticare sau poate compromite capacitatea vaccinului de a produce imunitate (sursa: </a:t>
            </a:r>
            <a:r>
              <a:rPr lang="en-US" sz="1200">
                <a:solidFill>
                  <a:schemeClr val="dk1"/>
                </a:solidFill>
                <a:latin typeface="Calibri"/>
                <a:ea typeface="Calibri"/>
                <a:cs typeface="Calibri"/>
                <a:sym typeface="Calibri"/>
              </a:rPr>
              <a:t>https://www.cdc.gov/vaccines/hcp/acip-recs/general-recs/contraindications.html).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 precauție este, de obicei, un motiv pentru a amâna administrarea vaccinului, deși un lucrător de sănătate poate decide dacă beneficiile imunizării depășesc riscul unei reacții adverse.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Majoritatea contraindicațiilor și precauțiilor sunt temporare, iar vaccinul poate fi administrat ulterior.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Profesioniștii din domeniul sănătății ar trebui să abată de la graficul de imunizare recomandat doar în cazul când un pacient prezintă o contraindicație sau o precauție cunoscută. Înțelegerea greșită a anumitor condiții sau circumstanțe sau identificarea greșită a contraindicațiilor sau precauțiilor poate duce la pierderea oportunităților de administrare a vaccinurilor recomandate, lăsând indivizii cu risc sporit de boală.</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 listă detaliată de contraindicații și măsuri de precauție pentru fiecare vaccin este inclusă ca referință pentru resursele suplimentare la sfârșitul prezentării.</a:t>
            </a:r>
            <a:endParaRPr/>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288444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Promovarea imunizării de rutină este o componentă importantă a asigurării faptului că un procent ridicat al populației este protejat cu vaccinuri, ceea ce aduce, la rândul său, numeroase beneficii pentru comunitate.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Dar este important să ne amintim că o rată ridicată de acoperire a vaccinurilor la o populație mare nu înseamnă neapărat că toată lumea este protejată.</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Prin ariile largi cu rate înalte de acoperire pot fi grupuri mici cu o acoperire scăzută care au potențialul de a declanșa focare.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Rujeola este adesea prima boală infecțioasă pentru grupurile mici cu acoperire scăzută a vaccinurilor, deoarece este una dintre cele mai contagioase boli.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Dacă o acoperire a vaccinului rujeolic comunitar scade sub 96%, rujeola poate începe să se răspândească. Când se întâmplă acest lucru, un caz de rujeolă poate deveni rapid un focar.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Acest scenariu tragic și evitabil a avut loc în ultimii ani în întreaga lume, inclusiv în România, Moldova, Serbia, Statele Unite, Franța, Italia, Grecia, Brazilia, Filipine și multe alte țări.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Cu un vaccin disponibil, sigur și eficient împotriva rujeolei, aceste focare - și suferințele pe care le-au provocat - sunt complet evitabile.</a:t>
            </a:r>
            <a:endParaRPr/>
          </a:p>
        </p:txBody>
      </p:sp>
      <p:sp>
        <p:nvSpPr>
          <p:cNvPr id="320" name="Google Shape;32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01042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În unele zone, acoperirea scăzută a vaccinurilor este cauzată de sistemele de sănătate slabe sau de lipsa infrastructurii sau a implementării necesare pentru a se asigura că vaccinurile ajung la populația care are nevoie cel mai mult de acestea.</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Dar din ce în ce mai mult, acoperirea scăzută este rezultatul unor concepții greșite despre vaccinuri și imunizare.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Un mit comun este că vaccinurile provoacă autismul.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Acest mit este alimentat în mare măsură de un studiu din 1998 care a ridicat preocupări legate de posibila legătură între vaccinul MMR și autism.</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După publicare, acest studiu s-a dovedit a fi eronat și fraudulos. El a fost retras, iar autorului principal i s-a revocat licența medicală.</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Multe studii ulterioare nu arată nici o dovadă a unei legături între vaccinul MMR și autism sau orice alte vaccinuri și autism. Informații suplimentare pe această temă de la Centrele S.U.A. pentru Controlul și Prevenirea Bolilor sunt incluse în resursele de la sfârșitul acestei prezentări.</a:t>
            </a:r>
            <a:endParaRPr/>
          </a:p>
        </p:txBody>
      </p:sp>
      <p:sp>
        <p:nvSpPr>
          <p:cNvPr id="337" name="Google Shape;3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36244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 alt mit comun este că programul de imunizare de rutină expune copiii la prea mulți agenți patogeni. Acest mit poate duce părinții la reținerea administrării unor vaccinuri.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Din momentul nașterii copiilor, ei sunt expuși la trilioane de bacterii și virusuri, la care sistemul lor imunitar răspunde și produce anticorpi.</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Nu numai că sistemul imunitar al copiilor este mai mult decât capabil să răspundă la vaccinuri, dar reținerea vaccinărilor mărește timpul în care copiii rămân vulnerabili la boli.</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Nu există dovezi care să susțină că extinderea graficului scade riscul reacțiilor adverse, dar există dovezi că programul de imunizare recomandat este cel mai eficient mod de a proteja copiii de bolile care pot fi prevenite prin vaccinare.</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Cel mai important, administrarea mai multor vaccinuri simultan, așa cum este recomandată de programele de imunizare de rutină, este sigură și eficientă. Dar urmând programul de imunizare recomandat vin și avantajele logistice: administrarea mai multor vaccinuri într-o singură vizită salvează timp și resurse atât pentru furnizorii de servicii medicale cât și pentru cei pe care îi îngrijesc, fără a sacrifica siguranța sau sănătatea.</a:t>
            </a:r>
            <a:endParaRPr/>
          </a:p>
        </p:txBody>
      </p:sp>
      <p:sp>
        <p:nvSpPr>
          <p:cNvPr id="348" name="Google Shape;3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772911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 alt mit comun este faptul că vaccinurile provoacă boala pe care intenționează să o împiedice. Acest lucru poate determina părinții să ezite să-și vaccineze copiii, deoarece se pot teme că imunizarea îi poate face pe copii bolnavi.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Vaccinurile utilizează agenți patogeni slabi sau uciși care nu sunt capabili să provoace boala. Vaccinurile inactivate nu pot provoca boli, iar vaccinurile atenuate vii, foarte rar pot să provoace boli.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În cazuri rare, imunizarea poate provoca simptome ușoare care sunt similare cu boala pe care o protejează vaccinul. Aceste simptome nu sunt infecții, ci mai degrabă dovezi ale răspunsului imun al organismului la vaccin.</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59" name="Google Shape;3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394628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 alt mit comun este faptul că vaccinurile sunt nesigure și mai periculoase decât boala pe care o împiedică. Acest lucru provine de la o percepție a unui risc scăzut de boli infecțioase.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Beneficiile imunizării depășesc cu mult riscurile, pentru fiecare vaccin recomandat.</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t>Efectele adverse în urma imunizării sunt extrem de rare (cotele de reacții alergice severe sunt de 1 din 1 milion)</a:t>
            </a:r>
            <a:endParaRPr/>
          </a:p>
          <a:p>
            <a:pPr marL="0" lvl="0" indent="0" algn="l" rtl="0">
              <a:spcBef>
                <a:spcPts val="0"/>
              </a:spcBef>
              <a:spcAft>
                <a:spcPts val="0"/>
              </a:spcAft>
              <a:buClr>
                <a:schemeClr val="dk1"/>
              </a:buClr>
              <a:buSzPts val="1100"/>
              <a:buFont typeface="Arial"/>
              <a:buNone/>
            </a:pPr>
            <a:r>
              <a:rPr lang="en-US"/>
              <a:t>Imunizarea este cea mai bună protecție împotriva bolilor care pun viața în pericol, care se pot răspândi și reemerg rapid dacă acoperirea cu vaccin este scăzută.</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Beneficiile imunizării includ prevenirea bolilor individuale și focarelor pe scară largă.</a:t>
            </a:r>
            <a:endParaRPr/>
          </a:p>
        </p:txBody>
      </p:sp>
      <p:sp>
        <p:nvSpPr>
          <p:cNvPr id="370" name="Google Shape;37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122656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Pentru pacienților personalul medical este printre sursele cele mai de încredere pentru informarea medicală și, prin urmare, joacă un rol crucial în comunicarea informațiilor corecte și consilierii cu privire la modul în care vaccinurile îi pot menține pe aceștia și pe cei dragi sănătoși.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Atunci când are loc o conversație cu pacienții despre vaccinuri, este important ca profesioniștii din domeniul sănătății să răspundă în mod eficient preocupărilor și să comunice beneficiile imunizării.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Există mai multe strategii pentru a face acest lucru (sursa:</a:t>
            </a:r>
            <a:r>
              <a:rPr lang="en-US" sz="1200">
                <a:solidFill>
                  <a:schemeClr val="dk1"/>
                </a:solidFill>
                <a:latin typeface="Calibri"/>
                <a:ea typeface="Calibri"/>
                <a:cs typeface="Calibri"/>
                <a:sym typeface="Calibri"/>
              </a:rPr>
              <a:t> https://ecdc.europa.eu/sites/portal/files/media/en/publications/Publications/lets-talk-about-hesitancy-vaccination-guide.pdf):</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Mai întâi, să presupunem că pacientul acceptă vaccinarea.</a:t>
            </a:r>
            <a:r>
              <a:rPr lang="en-US" sz="1200">
                <a:solidFill>
                  <a:schemeClr val="dk1"/>
                </a:solidFill>
                <a:latin typeface="Calibri"/>
                <a:ea typeface="Calibri"/>
                <a:cs typeface="Calibri"/>
                <a:sym typeface="Calibri"/>
              </a:rPr>
              <a:t> </a:t>
            </a:r>
            <a:r>
              <a:rPr lang="en-US"/>
              <a:t>Cercetările arată că comunicarea furnizorilor care informează pacienții că aceștia urmează să fie vaccinați </a:t>
            </a:r>
            <a:r>
              <a:rPr lang="en-US" sz="1200">
                <a:solidFill>
                  <a:schemeClr val="dk1"/>
                </a:solidFill>
                <a:latin typeface="Calibri"/>
                <a:ea typeface="Calibri"/>
                <a:cs typeface="Calibri"/>
                <a:sym typeface="Calibri"/>
              </a:rPr>
              <a:t>sunt mai efective, decât dacă să întrebe pacienții ce părere au ei despre imunizare. (</a:t>
            </a:r>
            <a:r>
              <a:rPr lang="en-US"/>
              <a:t>sursa</a:t>
            </a:r>
            <a:r>
              <a:rPr lang="en-US" sz="1200">
                <a:solidFill>
                  <a:schemeClr val="dk1"/>
                </a:solidFill>
                <a:latin typeface="Calibri"/>
                <a:ea typeface="Calibri"/>
                <a:cs typeface="Calibri"/>
                <a:sym typeface="Calibri"/>
              </a:rPr>
              <a:t>: https://ecdc.europa.eu/sites/portal/files/media/en/publications/Publications/lets-talk-about-protection-vaccination-guide.pdf).</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Dacă pacientul ezită sau se opune, se ascultă preocupările lor. Obțineți o idee despre motivele lor de ezitare față de vaccinare (indecizia vaccinului este o întârziere în acceptarea sau refuzul imunizării, în ciuda disponibilității serviciilor de imunizare (sursă:</a:t>
            </a:r>
            <a:r>
              <a:rPr lang="en-US" sz="1200">
                <a:solidFill>
                  <a:schemeClr val="dk1"/>
                </a:solidFill>
                <a:latin typeface="Calibri"/>
                <a:ea typeface="Calibri"/>
                <a:cs typeface="Calibri"/>
                <a:sym typeface="Calibri"/>
              </a:rPr>
              <a:t> https://www.ncbi.nlm.nih.gov/pubmed/25896383). </a:t>
            </a:r>
            <a:r>
              <a:rPr lang="en-US"/>
              <a:t>Pacienții sau părinții pot ezita să se vaccineze ei înșiși sau copiii lor din diferite motive. Unele dintre preocupările cele mai frecvente se bazează pe siguranța vaccinului, pe teoriile conspirației sau pe mituri sau pe lipsa de informații.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De îndată ce ați auzit preocupările lor, eliminați-le, recunoscând îngrijorări legitime, oferind mesaje pozitive despre vaccinuri și dezvăluind mituri. Ca orice medicament, vaccinurile pot provoca efecte secundare. Fiți sincer cu pacienții dumneavoastră cu privire la riscuri, dar subliniați că amânarea sau a trece peste vaccinuri este mai periculos decât vaccinarea în sine.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În cele din urmă, poate fi util să vă spuneți propria poveste despre cum ați ajuns la concluzia că vaccinurile sunt sigure și eficiente. Împărtășiți-vă experiențele personale despre cum v-ați vaccinat pe sine sau cum v-ați vaccinat copiii. Acest lucru poate asigura un sentiment mai mare de conexiune și încredere între pacient și furnizor (sursa:</a:t>
            </a:r>
            <a:r>
              <a:rPr lang="en-US" sz="1200">
                <a:solidFill>
                  <a:schemeClr val="dk1"/>
                </a:solidFill>
                <a:latin typeface="Calibri"/>
                <a:ea typeface="Calibri"/>
                <a:cs typeface="Calibri"/>
                <a:sym typeface="Calibri"/>
              </a:rPr>
              <a:t> http://pediatrics.aappublications.org/content/138/3/e20162146).</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Chiar dacă un pacient nu acceptă un vaccin în timpul unei vizite, poate accepta în viitor. Continuați conversația în următoarea vizită.</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În cele din urmă, beneficiile vaccinurilor pot fi realizate numai prin imunizare. Comunicarea eficientă a beneficiilor este unul dintre cele mai importante lucruri pe care furnizorii de asistență medicală le pot face pentru a se asigura că comunitățile sunt protejate împotriva bolilor.</a:t>
            </a:r>
            <a:endParaRPr/>
          </a:p>
          <a:p>
            <a:pPr marL="0" lvl="0" indent="0" algn="l" rtl="0">
              <a:spcBef>
                <a:spcPts val="0"/>
              </a:spcBef>
              <a:spcAft>
                <a:spcPts val="0"/>
              </a:spcAft>
              <a:buNone/>
            </a:pPr>
            <a:endParaRPr/>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84162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Vaccinurile sunt una dintre cele mai eficiente intervenții de sănătate publică din istorie.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Imunizarea previne până la 3 milioane de decese în fiecare an ce pot fi cauzate de bolile care pot fi prevenite prin vaccinare (sursa:</a:t>
            </a:r>
            <a:r>
              <a:rPr lang="en-US" sz="1200">
                <a:solidFill>
                  <a:schemeClr val="dk1"/>
                </a:solidFill>
                <a:latin typeface="Calibri"/>
                <a:ea typeface="Calibri"/>
                <a:cs typeface="Calibri"/>
                <a:sym typeface="Calibri"/>
              </a:rPr>
              <a:t> https://www.who.int/topics/immunization/en/).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Datorită eforturilor răspândite de imunizare, ratele de boală cauzate de bolile care pot fi prevenite prin vaccinuri, au scăzut semnificativ.</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Știința în domeeniul vaccinurilor este mereu în evoluție. În prezent, vaccinurile sunt disponibile pentru a proteja împotriva a 26 de boli infecțioase, cu mult mai multe în dezvoltare (sursa:</a:t>
            </a:r>
            <a:r>
              <a:rPr lang="en-US" sz="1200" b="0" u="none">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https://www.who.int/immunization/diseases/en/).</a:t>
            </a:r>
            <a:endParaRPr/>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39938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Vă mulțumim că v-ați făcut timp pentru a afla mai multe despre vaccinuri și imunizare.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Din această prezentare, sperăm să vă simțiți mai încrezători în cunoștințele dvs. despre impactul imunizării, modul în care funcționează vaccinurile, siguranța vaccinului, miturile comune despre imunizare și cele mai bune practici de comunicare a importanței imunizării cu pacienții.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Ca profesionist în domeniul sănătății, sperăm că veți aplica ceea ce ați învățat astăzi în lucrul dvs. și veți împărtăși aceste cunoștințe cu colegii dumneavoastră.</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Sperăm că veți folosi această prezentare ca resursă, inclusiv materialele suplimentare.</a:t>
            </a:r>
            <a:endParaRPr/>
          </a:p>
        </p:txBody>
      </p:sp>
      <p:sp>
        <p:nvSpPr>
          <p:cNvPr id="390" name="Google Shape;39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877708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Vă mulțumim că v-ați făcut timp pentru a afla mai multe despre vaccinuri și imunizare.</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Din această prezentare, sperăm să vă simțiți mai încrezători în cunoștințele dvs. despre impactul imunizării, modul în care funcționează vaccinurile, siguranța vaccinului, miturile comune despre imunizare și cele mai bune practici de comunicare a importanței imunizării cu pacienții.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Ca profesionist în domeniul sănătății, sperăm că veți aplica ceea ce ați învățat astăzi în lucrul dvs. și veți împărtăși aceste cunoștințe cu colegii dumneavoastră.</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a:t>Sperăm că veți folosi această prezentare ca resursă, inclusiv materialele suplimentare.</a:t>
            </a:r>
            <a:endParaRPr/>
          </a:p>
          <a:p>
            <a:pPr marL="0" lvl="0" indent="0" algn="l" rtl="0">
              <a:spcBef>
                <a:spcPts val="0"/>
              </a:spcBef>
              <a:spcAft>
                <a:spcPts val="0"/>
              </a:spcAft>
              <a:buNone/>
            </a:pPr>
            <a:endParaRPr/>
          </a:p>
        </p:txBody>
      </p:sp>
      <p:sp>
        <p:nvSpPr>
          <p:cNvPr id="397" name="Google Shape;39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01599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Vaccinurile joacă un rol important în prevenirea bolilor și a deceselor în comunitățile din întreaga lume.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Eforturile de imunizare au dus la eradicarea variolei și aproape de eradicarea poliomielitei, cazurile de poliovirus sălbatic scăzând cu peste 99%, de la 350.000 de cazuri în 1988 la 17 cazuri în 2017 (sursa: </a:t>
            </a:r>
            <a:r>
              <a:rPr lang="en-US" sz="1200">
                <a:solidFill>
                  <a:schemeClr val="dk1"/>
                </a:solidFill>
                <a:latin typeface="Calibri"/>
                <a:ea typeface="Calibri"/>
                <a:cs typeface="Calibri"/>
                <a:sym typeface="Calibri"/>
              </a:rPr>
              <a:t>http://polioeradication.org/polio-today/polio-now/).</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a:t>Acestea sunt realizări extraordinare care păreau imposibile doar cu câteva decenii în urmă, dar mai sunt multe de făcut înainte de a ajunge la potențialul deplin al vaccinurilor. Datele recente arată că acoperirea globală a vaccinurilor a stagnat la 85% (sursa:</a:t>
            </a:r>
            <a:r>
              <a:rPr lang="en-US" sz="1200" u="none">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https://www.who.int/news-room/fact-sheets/detail/immunization-coverage)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În unele zone, ratele de acoperire a vaccinurilor au scăzut, ducând la răspândirea unor epidemii. În 2017, izbucnirea rujeolei a fost declanșată de scăderea acoperirii cu vaccinuri a afectat 1 din 4 țări europene, după ce a fost înregistrat un număr record de scăzut de cazuri în 2016 (sursa: </a:t>
            </a:r>
            <a:r>
              <a:rPr lang="en-US" sz="1200">
                <a:solidFill>
                  <a:schemeClr val="dk1"/>
                </a:solidFill>
                <a:latin typeface="Calibri"/>
                <a:ea typeface="Calibri"/>
                <a:cs typeface="Calibri"/>
                <a:sym typeface="Calibri"/>
              </a:rPr>
              <a:t>http://www.euro.who.int/en/media-centre/sections/press-releases/2018/europe-observes-a-4-fold-increase-in-measles-cases-in-2017-compared-to-previous-year)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Profesioniștii din domeniul sănătății joacă un rol important în a se asigura că oamenii nu numai că primesc vaccinuri de salvare (a vieții), ci înțeleg și importanța continuă a imunizării în prezent.</a:t>
            </a:r>
            <a:endParaRPr/>
          </a:p>
        </p:txBody>
      </p:sp>
      <p:sp>
        <p:nvSpPr>
          <p:cNvPr id="153" name="Google Shape;15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01273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Vaccinurile ajută la obținerea acestor beneficii prin imitarea infecției naturale, dar cu un risc mai mic de boală.</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Când un individ este expus la agenți patogeni care provoacă boli infecțioase prin infecția naturală, sistemul imunitar al organismului răspunde prin faptul că celulele sale ale sistemului imunitar, cum ar fi globulele albe, reproduc și țintesc acești agenți patogeni cu anticorpi, care sunt defapt proteine sanguine ce se leagă de agenții patogeni și îi distrug (sursă</a:t>
            </a:r>
            <a:r>
              <a:rPr lang="en-US" sz="1200">
                <a:solidFill>
                  <a:schemeClr val="dk1"/>
                </a:solidFill>
                <a:latin typeface="Calibri"/>
                <a:ea typeface="Calibri"/>
                <a:cs typeface="Calibri"/>
                <a:sym typeface="Calibri"/>
              </a:rPr>
              <a:t>: https://www.cdc.gov/vaccines/terms/glossary.html).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Odată ce agentul patogen a fost distrus, celulele imune se descompun și activitatea sistemului imunitar revine la niveluri normale, dar celule-cheie cunoscute ca celule de memorie rămân.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Dacă individul este expus aceluiași agent patogen în viitor, aceste celule de memorie sunt capabile să identifice patogenul și să răspundă incredibil de rapid cu anticorpii adecvați - adesea chiar înainte ca un individul să simtă boala în urma unui răspuns imun - și să prevină boala.</a:t>
            </a:r>
            <a:endParaRPr/>
          </a:p>
        </p:txBody>
      </p:sp>
      <p:sp>
        <p:nvSpPr>
          <p:cNvPr id="168" name="Google Shape;1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1616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Vaccinurile au potențialul de a proteja mai mult decât doar un individ. Aceasta se numește imunitatea comunitară (sau imunitate colectivă). Imunitatea comunitară se manifestă atunci când suficiente persoane dintr-o populație sunt protejate împotriva unei boli infecțioase pentru a întrerupe în mod semnificativ transmiterea bolii (sursă</a:t>
            </a:r>
            <a:r>
              <a:rPr lang="en-US" sz="1200" u="none">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https://www.cdc.gov/vaccines/terms/glossary.html)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Pragul unei maladii este procentul minim necesar de indivizi imuni într-o comunitate pentru a putea preveni apariția unui focar. Pragurile necesare pentru a obține imunitatea comunitară variază de la boală la boală; cu cât este mai contagios agentul patogen, cu atât este mai mare pragul imunitar pentru a proteja o comunitate.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Imunitatea comunitară este deosebit de importantă pentru protejarea sănătății persoanelor în vârstă, a copiilor de vârstă mică și a persoanelor cu sisteme imune compromise, care nu pot primi vaccinuri.</a:t>
            </a: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6368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97285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Vaccinurile globale recomandate se încadrează în patru categorii principale (sursă: </a:t>
            </a:r>
            <a:r>
              <a:rPr lang="en-US" sz="1200">
                <a:solidFill>
                  <a:schemeClr val="dk1"/>
                </a:solidFill>
                <a:latin typeface="Calibri"/>
                <a:ea typeface="Calibri"/>
                <a:cs typeface="Calibri"/>
                <a:sym typeface="Calibri"/>
              </a:rPr>
              <a:t>https://www.vaccines.gov/basics/types/index.html):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Vaccinuri vii atenuate - se folosește o formă slabă (sau atenuată) a agentului patogen care nu provoacă boli. Aceste vaccinuri creează un răspuns imun puternic și de durată; doar una sau două doze din cele mai multe vaccinuri vii pot oferi o protecție pe viață. Exemple de vaccinuri vii atenuate includ vaccinul rujeolic, urlian, rubeolic (MMR) și vaccinurile cu rotavirus și varicelă.</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Vaccinuri inactivate - se folosește o formă ucisă a agentului patogen. Vaccinurile inactive în mod obișnuit nu oferă o protecție care să fie la fel de puternică ca și vaccinurile vii atenuate, deci trebuie administrate mai multe doze de-a lungul timpului pentru a menține imunitatea continuă. Aceste doze suplimentare se numesc doze de rapel. Exemple de vaccinuri inactivate includ vaccinurile împotriva hepatitei A, gripei și rabiei.</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Vaccinurile subunitare - cum ar fi vaccinurile inactivate, vaccinurile subunitare nu conțin agenți patogeni vii, dar pot fi distinși prin aceea că conțin doar părți antigenice selectate ale unui agent patogen - părțile care sunt necesare pentru a obține un răspuns imun protector. Acestea e asemenea necesită doze de rapel. Exemple de vaccinuri subunitare includ vaccinurile Hib, HPV și pneumococice.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Vaccinurile toxice - se utilizează o toxină (un produs dăunător) creată de agentul patogen care cauzează boala. Aceasta înseamnă că răspunsul imun vizează doar toxina în loc de întregul agent patogen. Ele pot necesita doze de rapel. Exemple de vaccinuri toxoide sunt vaccinurile difterice și tetanice.</a:t>
            </a:r>
            <a:endParaRPr/>
          </a:p>
        </p:txBody>
      </p:sp>
      <p:sp>
        <p:nvSpPr>
          <p:cNvPr id="221" name="Google Shape;2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36161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Diferitele tipuri de vaccinuri înseamnă că calendarul și dozarea vaccinurilor pot varia (sursa: </a:t>
            </a:r>
            <a:r>
              <a:rPr lang="en-US" sz="1200">
                <a:solidFill>
                  <a:schemeClr val="dk1"/>
                </a:solidFill>
                <a:latin typeface="Calibri"/>
                <a:ea typeface="Calibri"/>
                <a:cs typeface="Calibri"/>
                <a:sym typeface="Calibri"/>
              </a:rPr>
              <a:t>https://www.chop.edu/centers-programs/vaccine-education-center/vaccine-safety/dosing-safety).</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a:t>Unele vaccinuri sunt cele mai capabile să protejeze majoritatea persoanelor dacă sunt administrate de mai multe ori. Varicela sau vaccinul varicelă este drept un exemplu: după o doză, 78 din 100 de adulți vor fi protejați, dar după o a doua doză, 99 din 100 de adulți vor fi protejați. Se recomandă ca toată lumea să primească o a doua doză, deoarece administrarea nu reprezintă un pericol și extinde protecția la mai multe persoane.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Unele vaccinuri oferă un răspuns mai mare și un nivel mai ridicat de protecție după o a doua doză. Haemophilus influenzae tip b sau Hib este un exemplu în acest sens.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Unii au nevoie de mai multe doze pentru a produce cel mai puternic răspuns imunitar. Vaccinurile DTaP sunt drept exemplu.</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Unele vaccinuri protejează împotriva agenților patogeni care suferă mutații atât de des încât versiunile mai vechi de vaccinuri nu ar mai oferi protecția necesară. Vaccinurile antigripale sunt un bun exemplu, cu noi vaccinuri antigripale recomandate în fiecare an.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Este important ca furnizorii de servicii medicale să revadă instrucțiunile de dozare pentru fiecare vaccin, pentru a se asigura că pacienții se conformează recomandărilor de imunizare pe toată durata vieții lor, de la naștere până la maturitate.</a:t>
            </a:r>
            <a:endParaRPr/>
          </a:p>
          <a:p>
            <a:pPr marL="0" lvl="0" indent="0" algn="l" rtl="0">
              <a:spcBef>
                <a:spcPts val="0"/>
              </a:spcBef>
              <a:spcAft>
                <a:spcPts val="0"/>
              </a:spcAft>
              <a:buNone/>
            </a:pPr>
            <a:endParaRPr/>
          </a:p>
        </p:txBody>
      </p:sp>
      <p:sp>
        <p:nvSpPr>
          <p:cNvPr id="235" name="Google Shape;2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3293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Vaccinurile de astăzi utilizează numai ingredientele de care au nevoie pentru a fi sigure și eficiente.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Fiecare ingredient dintr-un vaccin are un scop specific (sursa:</a:t>
            </a:r>
            <a:r>
              <a:rPr lang="en-US" sz="1200">
                <a:solidFill>
                  <a:schemeClr val="dk1"/>
                </a:solidFill>
                <a:latin typeface="Calibri"/>
                <a:ea typeface="Calibri"/>
                <a:cs typeface="Calibri"/>
                <a:sym typeface="Calibri"/>
              </a:rPr>
              <a:t> https://www.vaccines.gov/basics/vaccine_ingredients/index.html).</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De exemplu, ingredientele vaccinului pot ajuta la asigurarea imunității (protecției) împotriva unei boli specifice:</a:t>
            </a:r>
            <a:endParaRPr/>
          </a:p>
          <a:p>
            <a:pPr marL="171450" lvl="0" indent="-171450" algn="l" rtl="0">
              <a:spcBef>
                <a:spcPts val="0"/>
              </a:spcBef>
              <a:spcAft>
                <a:spcPts val="0"/>
              </a:spcAft>
              <a:buClr>
                <a:schemeClr val="dk1"/>
              </a:buClr>
              <a:buSzPts val="1200"/>
              <a:buFont typeface="Arial"/>
              <a:buChar char="•"/>
            </a:pPr>
            <a:r>
              <a:rPr lang="en-US"/>
              <a:t>Antigenii sunt cantități foarte mici de agenți patogeni slabi sau morți care pot cauza boli. Acestea ajută sistemul imunitar să învețe să lupte mai rapid și mai eficient cu infecțiile. Virusul gripal este un exemplu al unui antigen.</a:t>
            </a:r>
            <a:endParaRPr/>
          </a:p>
          <a:p>
            <a:pPr marL="171450" lvl="0" indent="-171450" algn="l" rtl="0">
              <a:spcBef>
                <a:spcPts val="0"/>
              </a:spcBef>
              <a:spcAft>
                <a:spcPts val="0"/>
              </a:spcAft>
              <a:buClr>
                <a:schemeClr val="dk1"/>
              </a:buClr>
              <a:buSzPts val="1200"/>
              <a:buFont typeface="Arial"/>
              <a:buChar char="•"/>
            </a:pPr>
            <a:r>
              <a:rPr lang="en-US"/>
              <a:t>Adjuvanții, care sunt în unele vaccinuri, sunt substanțe care ajută sistemul imunitar să răspundă mai puternic la un vaccin. Aceasta crește imunitatea împotriva bolii. Aluminiul este un exemplu de adjuvant (Aluminiu este cel mai abundent metal din lume, găsit în plante, sol, apă și aer. Cantitățile de aluminiu prezente în vaccinuri sunt scăzute și foarte bine reglementate).</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Unele ingrediente ajută asigurarea faptului că vaccinul continuă să funcționeze așa cum se presupune că el trebuie să o facă și că rămâne fără agenți patogeni externi. De exemplu:</a:t>
            </a:r>
            <a:endParaRPr/>
          </a:p>
          <a:p>
            <a:pPr marL="171450" lvl="0" indent="-171450" algn="l" rtl="0">
              <a:spcBef>
                <a:spcPts val="0"/>
              </a:spcBef>
              <a:spcAft>
                <a:spcPts val="0"/>
              </a:spcAft>
              <a:buClr>
                <a:schemeClr val="dk1"/>
              </a:buClr>
              <a:buSzPts val="1200"/>
              <a:buFont typeface="Arial"/>
              <a:buChar char="•"/>
            </a:pPr>
            <a:r>
              <a:rPr lang="en-US"/>
              <a:t>Conservanții protejează vaccinul de bacterii sau ciuperci din exterior. Astăzi, conservanții sunt de obicei utilizați numai în flacoane (recipiente) de vaccinuri care au mai mult de o doză. Cele mai multe vaccinuri sunt de asemenea disponibile în flacoane cu doză unică și nu au conservanți în ele.</a:t>
            </a:r>
            <a:endParaRPr/>
          </a:p>
          <a:p>
            <a:pPr marL="171450" lvl="0" indent="-171450" algn="l" rtl="0">
              <a:spcBef>
                <a:spcPts val="0"/>
              </a:spcBef>
              <a:spcAft>
                <a:spcPts val="0"/>
              </a:spcAft>
              <a:buClr>
                <a:schemeClr val="dk1"/>
              </a:buClr>
              <a:buSzPts val="1200"/>
              <a:buFont typeface="Arial"/>
              <a:buChar char="•"/>
            </a:pPr>
            <a:r>
              <a:rPr lang="en-US"/>
              <a:t>Stabilizatoarele, cum ar fi zahărul sau gelatina, ajută ingredientele active din vaccinuri să continue să funcționeze în timp ce vaccinul este făcut, depozitat și mutat.</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a:t>Uneori, urme de ingrediente care sunt necesare pentru a produce vaccinul rămân în produsul final. Exemple de astfel de ingrediente nedăunătoare includ:</a:t>
            </a:r>
            <a:endParaRPr/>
          </a:p>
          <a:p>
            <a:pPr marL="171450" lvl="0" indent="-171450" algn="l" rtl="0">
              <a:spcBef>
                <a:spcPts val="0"/>
              </a:spcBef>
              <a:spcAft>
                <a:spcPts val="0"/>
              </a:spcAft>
              <a:buClr>
                <a:schemeClr val="dk1"/>
              </a:buClr>
              <a:buSzPts val="1200"/>
              <a:buFont typeface="Arial"/>
              <a:buChar char="•"/>
            </a:pPr>
            <a:r>
              <a:rPr lang="en-US"/>
              <a:t>Materiale de culturi (creștere) celulare, cum ar fi ouăle, pentru a ajuta la creșterea antigenelor vaccinului.</a:t>
            </a:r>
            <a:endParaRPr/>
          </a:p>
          <a:p>
            <a:pPr marL="171450" lvl="0" indent="-171450" algn="l" rtl="0">
              <a:spcBef>
                <a:spcPts val="0"/>
              </a:spcBef>
              <a:spcAft>
                <a:spcPts val="0"/>
              </a:spcAft>
              <a:buClr>
                <a:schemeClr val="dk1"/>
              </a:buClr>
              <a:buSzPts val="1200"/>
              <a:buFont typeface="Arial"/>
              <a:buChar char="•"/>
            </a:pPr>
            <a:r>
              <a:rPr lang="en-US"/>
              <a:t>Inactivarea (uciderea germenilor), ca formaldehida, pentru a slăbi sau ucide virușii, bacteriile sau toxinele din vaccin.</a:t>
            </a:r>
            <a:endParaRPr/>
          </a:p>
          <a:p>
            <a:pPr marL="171450" lvl="0" indent="-171450" algn="l" rtl="0">
              <a:spcBef>
                <a:spcPts val="0"/>
              </a:spcBef>
              <a:spcAft>
                <a:spcPts val="0"/>
              </a:spcAft>
              <a:buClr>
                <a:schemeClr val="dk1"/>
              </a:buClr>
              <a:buSzPts val="1200"/>
              <a:buFont typeface="Arial"/>
              <a:buChar char="•"/>
            </a:pPr>
            <a:r>
              <a:rPr lang="en-US"/>
              <a:t>Antibioticele, cum ar fi neomicina, ajută la prevenirea creșterii germenilor și bacteriilor într-un vaccin.</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51" name="Google Shape;2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255821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260600"/>
            <a:ext cx="5625548" cy="1566861"/>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4400"/>
              <a:buFont typeface="Rockwell"/>
              <a:buNone/>
              <a:defRPr sz="4400" b="1" i="0">
                <a:solidFill>
                  <a:schemeClr val="lt1"/>
                </a:solidFill>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85800" y="3989112"/>
            <a:ext cx="4622800" cy="1967188"/>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SzPts val="2400"/>
              <a:buNone/>
              <a:defRPr sz="2400">
                <a:solidFill>
                  <a:schemeClr val="lt1"/>
                </a:solidFill>
                <a:latin typeface="Rockwell"/>
                <a:ea typeface="Rockwell"/>
                <a:cs typeface="Rockwell"/>
                <a:sym typeface="Rockwe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p:nvPr/>
        </p:nvSpPr>
        <p:spPr>
          <a:xfrm>
            <a:off x="5520994" y="3774471"/>
            <a:ext cx="2332039" cy="2332039"/>
          </a:xfrm>
          <a:prstGeom prst="ellipse">
            <a:avLst/>
          </a:prstGeom>
          <a:noFill/>
          <a:ln w="292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19" name="Google Shape;19;p2"/>
          <p:cNvSpPr/>
          <p:nvPr/>
        </p:nvSpPr>
        <p:spPr>
          <a:xfrm>
            <a:off x="125125" y="-881273"/>
            <a:ext cx="2028843" cy="2028843"/>
          </a:xfrm>
          <a:prstGeom prst="ellipse">
            <a:avLst/>
          </a:prstGeom>
          <a:noFill/>
          <a:ln w="292100" cap="flat" cmpd="sng">
            <a:solidFill>
              <a:srgbClr val="D64E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cxnSp>
        <p:nvCxnSpPr>
          <p:cNvPr id="20" name="Google Shape;20;p2"/>
          <p:cNvCxnSpPr/>
          <p:nvPr/>
        </p:nvCxnSpPr>
        <p:spPr>
          <a:xfrm>
            <a:off x="685800" y="2064026"/>
            <a:ext cx="983974" cy="0"/>
          </a:xfrm>
          <a:prstGeom prst="straightConnector1">
            <a:avLst/>
          </a:prstGeom>
          <a:noFill/>
          <a:ln w="25400" cap="flat" cmpd="sng">
            <a:solidFill>
              <a:srgbClr val="E07004"/>
            </a:solidFill>
            <a:prstDash val="solid"/>
            <a:miter lim="800000"/>
            <a:headEnd type="none" w="sm" len="sm"/>
            <a:tailEnd type="none" w="sm" len="sm"/>
          </a:ln>
        </p:spPr>
      </p:cxnSp>
      <p:pic>
        <p:nvPicPr>
          <p:cNvPr id="21" name="Google Shape;21;p2"/>
          <p:cNvPicPr preferRelativeResize="0"/>
          <p:nvPr/>
        </p:nvPicPr>
        <p:blipFill rotWithShape="1">
          <a:blip r:embed="rId3">
            <a:alphaModFix/>
          </a:blip>
          <a:srcRect/>
          <a:stretch/>
        </p:blipFill>
        <p:spPr>
          <a:xfrm>
            <a:off x="6235623" y="446136"/>
            <a:ext cx="2402603" cy="13064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9" name="Google Shape;109;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Rockwel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13"/>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E07004"/>
              </a:buClr>
              <a:buSzPts val="3200"/>
              <a:buFont typeface="Arial"/>
              <a:buNone/>
              <a:defRPr sz="3200" b="0" i="0" u="none" strike="noStrike" cap="none">
                <a:solidFill>
                  <a:srgbClr val="6B6B6B"/>
                </a:solidFill>
                <a:latin typeface="Arial"/>
                <a:ea typeface="Arial"/>
                <a:cs typeface="Arial"/>
                <a:sym typeface="Arial"/>
              </a:defRPr>
            </a:lvl1pPr>
            <a:lvl2pPr marR="0" lvl="1" algn="l" rtl="0">
              <a:lnSpc>
                <a:spcPct val="90000"/>
              </a:lnSpc>
              <a:spcBef>
                <a:spcPts val="500"/>
              </a:spcBef>
              <a:spcAft>
                <a:spcPts val="0"/>
              </a:spcAft>
              <a:buClr>
                <a:srgbClr val="E07004"/>
              </a:buClr>
              <a:buSzPts val="2800"/>
              <a:buFont typeface="Arial"/>
              <a:buNone/>
              <a:defRPr sz="2800" b="0" i="0" u="none" strike="noStrike" cap="none">
                <a:solidFill>
                  <a:srgbClr val="6B6B6B"/>
                </a:solidFill>
                <a:latin typeface="Arial"/>
                <a:ea typeface="Arial"/>
                <a:cs typeface="Arial"/>
                <a:sym typeface="Arial"/>
              </a:defRPr>
            </a:lvl2pPr>
            <a:lvl3pPr marR="0" lvl="2" algn="l" rtl="0">
              <a:lnSpc>
                <a:spcPct val="90000"/>
              </a:lnSpc>
              <a:spcBef>
                <a:spcPts val="500"/>
              </a:spcBef>
              <a:spcAft>
                <a:spcPts val="0"/>
              </a:spcAft>
              <a:buClr>
                <a:srgbClr val="E07004"/>
              </a:buClr>
              <a:buSzPts val="2400"/>
              <a:buFont typeface="Arial"/>
              <a:buNone/>
              <a:defRPr sz="2400" b="0" i="0" u="none" strike="noStrike" cap="none">
                <a:solidFill>
                  <a:srgbClr val="6B6B6B"/>
                </a:solidFill>
                <a:latin typeface="Arial"/>
                <a:ea typeface="Arial"/>
                <a:cs typeface="Arial"/>
                <a:sym typeface="Arial"/>
              </a:defRPr>
            </a:lvl3pPr>
            <a:lvl4pPr marR="0" lvl="3" algn="l" rtl="0">
              <a:lnSpc>
                <a:spcPct val="90000"/>
              </a:lnSpc>
              <a:spcBef>
                <a:spcPts val="500"/>
              </a:spcBef>
              <a:spcAft>
                <a:spcPts val="0"/>
              </a:spcAft>
              <a:buClr>
                <a:srgbClr val="E07004"/>
              </a:buClr>
              <a:buSzPts val="2000"/>
              <a:buFont typeface="Arial"/>
              <a:buNone/>
              <a:defRPr sz="2000" b="0" i="0" u="none" strike="noStrike" cap="none">
                <a:solidFill>
                  <a:srgbClr val="6B6B6B"/>
                </a:solidFill>
                <a:latin typeface="Arial"/>
                <a:ea typeface="Arial"/>
                <a:cs typeface="Arial"/>
                <a:sym typeface="Arial"/>
              </a:defRPr>
            </a:lvl4pPr>
            <a:lvl5pPr marR="0" lvl="4" algn="l" rtl="0">
              <a:lnSpc>
                <a:spcPct val="90000"/>
              </a:lnSpc>
              <a:spcBef>
                <a:spcPts val="500"/>
              </a:spcBef>
              <a:spcAft>
                <a:spcPts val="0"/>
              </a:spcAft>
              <a:buClr>
                <a:srgbClr val="E07004"/>
              </a:buClr>
              <a:buSzPts val="2000"/>
              <a:buFont typeface="Arial"/>
              <a:buNone/>
              <a:defRPr sz="2000" b="0" i="0" u="none" strike="noStrike" cap="none">
                <a:solidFill>
                  <a:srgbClr val="6B6B6B"/>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6" name="Google Shape;116;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p:nvPr/>
        </p:nvSpPr>
        <p:spPr>
          <a:xfrm>
            <a:off x="3200400" y="985843"/>
            <a:ext cx="4393623" cy="4393623"/>
          </a:xfrm>
          <a:prstGeom prst="ellipse">
            <a:avLst/>
          </a:prstGeom>
          <a:noFill/>
          <a:ln w="3810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sp>
        <p:nvSpPr>
          <p:cNvPr id="24" name="Google Shape;24;p3"/>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1"/>
              </a:buClr>
              <a:buSzPts val="3200"/>
              <a:buFont typeface="Rockwell"/>
              <a:buNone/>
              <a:defRPr sz="3200" b="1">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19150" y="2622701"/>
            <a:ext cx="7150100" cy="3820962"/>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rgbClr val="E07004"/>
              </a:buClr>
              <a:buSzPts val="2800"/>
              <a:buChar char="•"/>
              <a:defRPr>
                <a:solidFill>
                  <a:srgbClr val="6B6B6B"/>
                </a:solidFill>
                <a:latin typeface="Arial"/>
                <a:ea typeface="Arial"/>
                <a:cs typeface="Arial"/>
                <a:sym typeface="Arial"/>
              </a:defRPr>
            </a:lvl1pPr>
            <a:lvl2pPr marL="914400" lvl="1" indent="-381000" algn="l">
              <a:lnSpc>
                <a:spcPct val="90000"/>
              </a:lnSpc>
              <a:spcBef>
                <a:spcPts val="500"/>
              </a:spcBef>
              <a:spcAft>
                <a:spcPts val="0"/>
              </a:spcAft>
              <a:buClr>
                <a:srgbClr val="E07004"/>
              </a:buClr>
              <a:buSzPts val="2400"/>
              <a:buChar char="•"/>
              <a:defRPr>
                <a:solidFill>
                  <a:srgbClr val="6B6B6B"/>
                </a:solidFill>
                <a:latin typeface="Arial"/>
                <a:ea typeface="Arial"/>
                <a:cs typeface="Arial"/>
                <a:sym typeface="Arial"/>
              </a:defRPr>
            </a:lvl2pPr>
            <a:lvl3pPr marL="1371600" lvl="2" indent="-355600" algn="l">
              <a:lnSpc>
                <a:spcPct val="90000"/>
              </a:lnSpc>
              <a:spcBef>
                <a:spcPts val="500"/>
              </a:spcBef>
              <a:spcAft>
                <a:spcPts val="0"/>
              </a:spcAft>
              <a:buClr>
                <a:srgbClr val="E07004"/>
              </a:buClr>
              <a:buSzPts val="2000"/>
              <a:buChar char="•"/>
              <a:defRPr>
                <a:solidFill>
                  <a:srgbClr val="6B6B6B"/>
                </a:solidFill>
                <a:latin typeface="Arial"/>
                <a:ea typeface="Arial"/>
                <a:cs typeface="Arial"/>
                <a:sym typeface="Arial"/>
              </a:defRPr>
            </a:lvl3pPr>
            <a:lvl4pPr marL="1828800" lvl="3" indent="-342900" algn="l">
              <a:lnSpc>
                <a:spcPct val="90000"/>
              </a:lnSpc>
              <a:spcBef>
                <a:spcPts val="500"/>
              </a:spcBef>
              <a:spcAft>
                <a:spcPts val="0"/>
              </a:spcAft>
              <a:buClr>
                <a:srgbClr val="E07004"/>
              </a:buClr>
              <a:buSzPts val="1800"/>
              <a:buChar char="•"/>
              <a:defRPr>
                <a:solidFill>
                  <a:srgbClr val="6B6B6B"/>
                </a:solidFill>
                <a:latin typeface="Arial"/>
                <a:ea typeface="Arial"/>
                <a:cs typeface="Arial"/>
                <a:sym typeface="Arial"/>
              </a:defRPr>
            </a:lvl4pPr>
            <a:lvl5pPr marL="2286000" lvl="4" indent="-342900" algn="l">
              <a:lnSpc>
                <a:spcPct val="90000"/>
              </a:lnSpc>
              <a:spcBef>
                <a:spcPts val="500"/>
              </a:spcBef>
              <a:spcAft>
                <a:spcPts val="0"/>
              </a:spcAft>
              <a:buClr>
                <a:srgbClr val="E07004"/>
              </a:buClr>
              <a:buSzPts val="1800"/>
              <a:buChar char="•"/>
              <a:defRPr>
                <a:solidFill>
                  <a:srgbClr val="6B6B6B"/>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3"/>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27" name="Google Shape;27;p3"/>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28" name="Google Shape;28;p3"/>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12800" y="1069848"/>
            <a:ext cx="7156450" cy="1709984"/>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1"/>
              </a:buClr>
              <a:buSzPts val="4400"/>
              <a:buFont typeface="Rockwel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4"/>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32" name="Google Shape;32;p4"/>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33" name="Google Shape;33;p4"/>
          <p:cNvPicPr preferRelativeResize="0"/>
          <p:nvPr/>
        </p:nvPicPr>
        <p:blipFill rotWithShape="1">
          <a:blip r:embed="rId3">
            <a:alphaModFix/>
          </a:blip>
          <a:srcRect/>
          <a:stretch/>
        </p:blipFill>
        <p:spPr>
          <a:xfrm>
            <a:off x="613410" y="5704739"/>
            <a:ext cx="2298083" cy="1162885"/>
          </a:xfrm>
          <a:prstGeom prst="rect">
            <a:avLst/>
          </a:prstGeom>
          <a:noFill/>
          <a:ln>
            <a:noFill/>
          </a:ln>
        </p:spPr>
      </p:pic>
      <p:pic>
        <p:nvPicPr>
          <p:cNvPr id="34" name="Google Shape;34;p4"/>
          <p:cNvPicPr preferRelativeResize="0"/>
          <p:nvPr/>
        </p:nvPicPr>
        <p:blipFill rotWithShape="1">
          <a:blip r:embed="rId4">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5"/>
          <p:cNvSpPr txBox="1">
            <a:spLocks noGrp="1"/>
          </p:cNvSpPr>
          <p:nvPr>
            <p:ph type="body" idx="1"/>
          </p:nvPr>
        </p:nvSpPr>
        <p:spPr>
          <a:xfrm>
            <a:off x="805039" y="3294520"/>
            <a:ext cx="3685382" cy="529525"/>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SzPts val="1800"/>
              <a:buNone/>
              <a:defRPr sz="1800" b="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812800" y="3907390"/>
            <a:ext cx="3685382" cy="2282272"/>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4629150" y="3276531"/>
            <a:ext cx="3887391" cy="529526"/>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SzPts val="1800"/>
              <a:buNone/>
              <a:defRPr sz="1800" b="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4629150" y="3907389"/>
            <a:ext cx="3887391" cy="228227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5"/>
          <p:cNvSpPr txBox="1">
            <a:spLocks noGrp="1"/>
          </p:cNvSpPr>
          <p:nvPr>
            <p:ph type="title"/>
          </p:nvPr>
        </p:nvSpPr>
        <p:spPr>
          <a:xfrm>
            <a:off x="812800" y="1069848"/>
            <a:ext cx="7156450" cy="9674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4" name="Google Shape;44;p5"/>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45" name="Google Shape;45;p5"/>
          <p:cNvPicPr preferRelativeResize="0"/>
          <p:nvPr/>
        </p:nvPicPr>
        <p:blipFill rotWithShape="1">
          <a:blip r:embed="rId2">
            <a:alphaModFix/>
          </a:blip>
          <a:srcRect/>
          <a:stretch/>
        </p:blipFill>
        <p:spPr>
          <a:xfrm>
            <a:off x="235" y="0"/>
            <a:ext cx="1000790" cy="951369"/>
          </a:xfrm>
          <a:prstGeom prst="rect">
            <a:avLst/>
          </a:prstGeom>
          <a:noFill/>
          <a:ln>
            <a:noFill/>
          </a:ln>
        </p:spPr>
      </p:pic>
      <p:sp>
        <p:nvSpPr>
          <p:cNvPr id="46" name="Google Shape;46;p5"/>
          <p:cNvSpPr txBox="1">
            <a:spLocks noGrp="1"/>
          </p:cNvSpPr>
          <p:nvPr>
            <p:ph type="body" idx="5"/>
          </p:nvPr>
        </p:nvSpPr>
        <p:spPr>
          <a:xfrm>
            <a:off x="829732" y="2064464"/>
            <a:ext cx="7139518" cy="63817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SzPts val="1800"/>
              <a:buNone/>
              <a:defRPr sz="1800" b="0">
                <a:solidFill>
                  <a:srgbClr val="6B6B6B"/>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47" name="Google Shape;47;p5"/>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812800" y="1069848"/>
            <a:ext cx="7156450" cy="9674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0" name="Google Shape;50;p6"/>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sp>
        <p:nvSpPr>
          <p:cNvPr id="51" name="Google Shape;51;p6"/>
          <p:cNvSpPr/>
          <p:nvPr/>
        </p:nvSpPr>
        <p:spPr>
          <a:xfrm>
            <a:off x="546339" y="217139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6"/>
          <p:cNvSpPr txBox="1">
            <a:spLocks noGrp="1"/>
          </p:cNvSpPr>
          <p:nvPr>
            <p:ph type="body" idx="1"/>
          </p:nvPr>
        </p:nvSpPr>
        <p:spPr>
          <a:xfrm>
            <a:off x="487243" y="3803431"/>
            <a:ext cx="1933017" cy="66269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3" name="Google Shape;53;p6"/>
          <p:cNvCxnSpPr/>
          <p:nvPr/>
        </p:nvCxnSpPr>
        <p:spPr>
          <a:xfrm>
            <a:off x="568539" y="424776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54" name="Google Shape;54;p6"/>
          <p:cNvSpPr txBox="1">
            <a:spLocks noGrp="1"/>
          </p:cNvSpPr>
          <p:nvPr>
            <p:ph type="body" idx="2"/>
          </p:nvPr>
        </p:nvSpPr>
        <p:spPr>
          <a:xfrm>
            <a:off x="487243" y="4569280"/>
            <a:ext cx="1933017" cy="190852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
          <p:cNvSpPr/>
          <p:nvPr/>
        </p:nvSpPr>
        <p:spPr>
          <a:xfrm>
            <a:off x="2690523" y="217139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6"/>
          <p:cNvSpPr txBox="1">
            <a:spLocks noGrp="1"/>
          </p:cNvSpPr>
          <p:nvPr>
            <p:ph type="body" idx="3"/>
          </p:nvPr>
        </p:nvSpPr>
        <p:spPr>
          <a:xfrm>
            <a:off x="2657570" y="3803431"/>
            <a:ext cx="1933017" cy="66269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6"/>
          <p:cNvCxnSpPr/>
          <p:nvPr/>
        </p:nvCxnSpPr>
        <p:spPr>
          <a:xfrm>
            <a:off x="2738866" y="424776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58" name="Google Shape;58;p6"/>
          <p:cNvSpPr txBox="1">
            <a:spLocks noGrp="1"/>
          </p:cNvSpPr>
          <p:nvPr>
            <p:ph type="body" idx="4"/>
          </p:nvPr>
        </p:nvSpPr>
        <p:spPr>
          <a:xfrm>
            <a:off x="2657570" y="4569280"/>
            <a:ext cx="1933017" cy="190852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
          <p:cNvSpPr/>
          <p:nvPr/>
        </p:nvSpPr>
        <p:spPr>
          <a:xfrm>
            <a:off x="4834707" y="215550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6"/>
          <p:cNvSpPr txBox="1">
            <a:spLocks noGrp="1"/>
          </p:cNvSpPr>
          <p:nvPr>
            <p:ph type="body" idx="5"/>
          </p:nvPr>
        </p:nvSpPr>
        <p:spPr>
          <a:xfrm>
            <a:off x="4827899" y="3787541"/>
            <a:ext cx="1933017" cy="66269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6"/>
          <p:cNvCxnSpPr/>
          <p:nvPr/>
        </p:nvCxnSpPr>
        <p:spPr>
          <a:xfrm>
            <a:off x="4909195" y="423187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62" name="Google Shape;62;p6"/>
          <p:cNvSpPr txBox="1">
            <a:spLocks noGrp="1"/>
          </p:cNvSpPr>
          <p:nvPr>
            <p:ph type="body" idx="6"/>
          </p:nvPr>
        </p:nvSpPr>
        <p:spPr>
          <a:xfrm>
            <a:off x="4827899" y="4553390"/>
            <a:ext cx="1933017" cy="190852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
          <p:cNvSpPr/>
          <p:nvPr/>
        </p:nvSpPr>
        <p:spPr>
          <a:xfrm>
            <a:off x="6978890" y="2171390"/>
            <a:ext cx="1409908" cy="140990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6"/>
          <p:cNvSpPr txBox="1">
            <a:spLocks noGrp="1"/>
          </p:cNvSpPr>
          <p:nvPr>
            <p:ph type="body" idx="7"/>
          </p:nvPr>
        </p:nvSpPr>
        <p:spPr>
          <a:xfrm>
            <a:off x="7041714" y="3803431"/>
            <a:ext cx="1933017" cy="66269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5" name="Google Shape;65;p6"/>
          <p:cNvCxnSpPr/>
          <p:nvPr/>
        </p:nvCxnSpPr>
        <p:spPr>
          <a:xfrm>
            <a:off x="7123010" y="4247765"/>
            <a:ext cx="481653" cy="0"/>
          </a:xfrm>
          <a:prstGeom prst="straightConnector1">
            <a:avLst/>
          </a:prstGeom>
          <a:noFill/>
          <a:ln w="28575" cap="flat" cmpd="sng">
            <a:solidFill>
              <a:srgbClr val="E07004"/>
            </a:solidFill>
            <a:prstDash val="solid"/>
            <a:miter lim="800000"/>
            <a:headEnd type="none" w="sm" len="sm"/>
            <a:tailEnd type="none" w="sm" len="sm"/>
          </a:ln>
        </p:spPr>
      </p:cxnSp>
      <p:sp>
        <p:nvSpPr>
          <p:cNvPr id="66" name="Google Shape;66;p6"/>
          <p:cNvSpPr txBox="1">
            <a:spLocks noGrp="1"/>
          </p:cNvSpPr>
          <p:nvPr>
            <p:ph type="body" idx="8"/>
          </p:nvPr>
        </p:nvSpPr>
        <p:spPr>
          <a:xfrm>
            <a:off x="7041714" y="4569280"/>
            <a:ext cx="1933017" cy="190852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sz="1800">
                <a:solidFill>
                  <a:srgbClr val="6B6B6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6"/>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68" name="Google Shape;68;p6"/>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9"/>
        <p:cNvGrpSpPr/>
        <p:nvPr/>
      </p:nvGrpSpPr>
      <p:grpSpPr>
        <a:xfrm>
          <a:off x="0" y="0"/>
          <a:ext cx="0" cy="0"/>
          <a:chOff x="0" y="0"/>
          <a:chExt cx="0" cy="0"/>
        </a:xfrm>
      </p:grpSpPr>
      <p:sp>
        <p:nvSpPr>
          <p:cNvPr id="70" name="Google Shape;70;p7"/>
          <p:cNvSpPr/>
          <p:nvPr/>
        </p:nvSpPr>
        <p:spPr>
          <a:xfrm>
            <a:off x="2445767" y="706444"/>
            <a:ext cx="4437056" cy="4437056"/>
          </a:xfrm>
          <a:prstGeom prst="ellipse">
            <a:avLst/>
          </a:prstGeom>
          <a:noFill/>
          <a:ln w="44450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1" name="Google Shape;71;p7"/>
          <p:cNvSpPr txBox="1">
            <a:spLocks noGrp="1"/>
          </p:cNvSpPr>
          <p:nvPr>
            <p:ph type="title"/>
          </p:nvPr>
        </p:nvSpPr>
        <p:spPr>
          <a:xfrm>
            <a:off x="812800" y="1070294"/>
            <a:ext cx="7156450" cy="103613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3200"/>
              <a:buFont typeface="Rockwell"/>
              <a:buNone/>
              <a:defRPr sz="3200" b="1">
                <a:latin typeface="Rockwell"/>
                <a:ea typeface="Rockwell"/>
                <a:cs typeface="Rockwell"/>
                <a:sym typeface="Rockwe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7"/>
          <p:cNvSpPr txBox="1">
            <a:spLocks noGrp="1"/>
          </p:cNvSpPr>
          <p:nvPr>
            <p:ph type="body" idx="1"/>
          </p:nvPr>
        </p:nvSpPr>
        <p:spPr>
          <a:xfrm>
            <a:off x="819150" y="2356001"/>
            <a:ext cx="4464050" cy="3820962"/>
          </a:xfrm>
          <a:prstGeom prst="rect">
            <a:avLst/>
          </a:prstGeom>
          <a:noFill/>
          <a:ln>
            <a:noFill/>
          </a:ln>
        </p:spPr>
        <p:txBody>
          <a:bodyPr spcFirstLastPara="1" wrap="square" lIns="91425" tIns="45700" rIns="91425" bIns="45700" anchor="t" anchorCtr="0"/>
          <a:lstStyle>
            <a:lvl1pPr marL="457200" lvl="0" indent="-381000" algn="l">
              <a:lnSpc>
                <a:spcPct val="100000"/>
              </a:lnSpc>
              <a:spcBef>
                <a:spcPts val="1000"/>
              </a:spcBef>
              <a:spcAft>
                <a:spcPts val="0"/>
              </a:spcAft>
              <a:buClr>
                <a:srgbClr val="E07004"/>
              </a:buClr>
              <a:buSzPts val="2400"/>
              <a:buChar char="•"/>
              <a:defRPr sz="2400">
                <a:solidFill>
                  <a:srgbClr val="6B6B6B"/>
                </a:solidFill>
                <a:latin typeface="Arial"/>
                <a:ea typeface="Arial"/>
                <a:cs typeface="Arial"/>
                <a:sym typeface="Arial"/>
              </a:defRPr>
            </a:lvl1pPr>
            <a:lvl2pPr marL="914400" lvl="1" indent="-355600" algn="l">
              <a:lnSpc>
                <a:spcPct val="100000"/>
              </a:lnSpc>
              <a:spcBef>
                <a:spcPts val="500"/>
              </a:spcBef>
              <a:spcAft>
                <a:spcPts val="0"/>
              </a:spcAft>
              <a:buClr>
                <a:srgbClr val="E07004"/>
              </a:buClr>
              <a:buSzPts val="2000"/>
              <a:buChar char="•"/>
              <a:defRPr sz="2000">
                <a:solidFill>
                  <a:srgbClr val="6B6B6B"/>
                </a:solidFill>
                <a:latin typeface="Arial"/>
                <a:ea typeface="Arial"/>
                <a:cs typeface="Arial"/>
                <a:sym typeface="Arial"/>
              </a:defRPr>
            </a:lvl2pPr>
            <a:lvl3pPr marL="1371600" lvl="2" indent="-355600" algn="l">
              <a:lnSpc>
                <a:spcPct val="100000"/>
              </a:lnSpc>
              <a:spcBef>
                <a:spcPts val="500"/>
              </a:spcBef>
              <a:spcAft>
                <a:spcPts val="0"/>
              </a:spcAft>
              <a:buClr>
                <a:srgbClr val="E07004"/>
              </a:buClr>
              <a:buSzPts val="2000"/>
              <a:buChar char="•"/>
              <a:defRPr>
                <a:solidFill>
                  <a:srgbClr val="6B6B6B"/>
                </a:solidFill>
                <a:latin typeface="Arial"/>
                <a:ea typeface="Arial"/>
                <a:cs typeface="Arial"/>
                <a:sym typeface="Arial"/>
              </a:defRPr>
            </a:lvl3pPr>
            <a:lvl4pPr marL="1828800" lvl="3" indent="-342900" algn="l">
              <a:lnSpc>
                <a:spcPct val="100000"/>
              </a:lnSpc>
              <a:spcBef>
                <a:spcPts val="500"/>
              </a:spcBef>
              <a:spcAft>
                <a:spcPts val="0"/>
              </a:spcAft>
              <a:buClr>
                <a:srgbClr val="E07004"/>
              </a:buClr>
              <a:buSzPts val="1800"/>
              <a:buChar char="•"/>
              <a:defRPr>
                <a:solidFill>
                  <a:srgbClr val="6B6B6B"/>
                </a:solidFill>
                <a:latin typeface="Arial"/>
                <a:ea typeface="Arial"/>
                <a:cs typeface="Arial"/>
                <a:sym typeface="Arial"/>
              </a:defRPr>
            </a:lvl4pPr>
            <a:lvl5pPr marL="2286000" lvl="4" indent="-342900" algn="l">
              <a:lnSpc>
                <a:spcPct val="100000"/>
              </a:lnSpc>
              <a:spcBef>
                <a:spcPts val="500"/>
              </a:spcBef>
              <a:spcAft>
                <a:spcPts val="0"/>
              </a:spcAft>
              <a:buClr>
                <a:srgbClr val="E07004"/>
              </a:buClr>
              <a:buSzPts val="1800"/>
              <a:buChar char="•"/>
              <a:defRPr>
                <a:solidFill>
                  <a:srgbClr val="6B6B6B"/>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7"/>
          <p:cNvSpPr/>
          <p:nvPr/>
        </p:nvSpPr>
        <p:spPr>
          <a:xfrm>
            <a:off x="-688993" y="-1474190"/>
            <a:ext cx="2028843" cy="2028843"/>
          </a:xfrm>
          <a:prstGeom prst="ellipse">
            <a:avLst/>
          </a:prstGeom>
          <a:noFill/>
          <a:ln w="228600" cap="flat" cmpd="sng">
            <a:solidFill>
              <a:srgbClr val="E070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74" name="Google Shape;74;p7"/>
          <p:cNvSpPr/>
          <p:nvPr/>
        </p:nvSpPr>
        <p:spPr>
          <a:xfrm>
            <a:off x="5575300" y="2497137"/>
            <a:ext cx="3090863" cy="3090863"/>
          </a:xfrm>
          <a:prstGeom prst="ellipse">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cxnSp>
        <p:nvCxnSpPr>
          <p:cNvPr id="75" name="Google Shape;75;p7"/>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76" name="Google Shape;76;p7"/>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8"/>
          <p:cNvSpPr txBox="1">
            <a:spLocks noGrp="1"/>
          </p:cNvSpPr>
          <p:nvPr>
            <p:ph type="body" idx="1"/>
          </p:nvPr>
        </p:nvSpPr>
        <p:spPr>
          <a:xfrm>
            <a:off x="628650" y="3036711"/>
            <a:ext cx="3886200" cy="3140252"/>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8"/>
          <p:cNvSpPr txBox="1">
            <a:spLocks noGrp="1"/>
          </p:cNvSpPr>
          <p:nvPr>
            <p:ph type="body" idx="2"/>
          </p:nvPr>
        </p:nvSpPr>
        <p:spPr>
          <a:xfrm>
            <a:off x="4629150" y="3036709"/>
            <a:ext cx="3886200" cy="314025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8"/>
          <p:cNvSpPr txBox="1">
            <a:spLocks noGrp="1"/>
          </p:cNvSpPr>
          <p:nvPr>
            <p:ph type="title"/>
          </p:nvPr>
        </p:nvSpPr>
        <p:spPr>
          <a:xfrm>
            <a:off x="812800" y="1069848"/>
            <a:ext cx="7156450" cy="967408"/>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dk1"/>
              </a:buClr>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84" name="Google Shape;84;p8"/>
          <p:cNvCxnSpPr/>
          <p:nvPr/>
        </p:nvCxnSpPr>
        <p:spPr>
          <a:xfrm>
            <a:off x="882650" y="812473"/>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85" name="Google Shape;85;p8"/>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86" name="Google Shape;86;p8"/>
          <p:cNvPicPr preferRelativeResize="0"/>
          <p:nvPr/>
        </p:nvPicPr>
        <p:blipFill rotWithShape="1">
          <a:blip r:embed="rId3">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623888" y="2528720"/>
            <a:ext cx="7886700" cy="2033756"/>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Rockwel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SzPts val="2400"/>
              <a:buNone/>
              <a:defRPr sz="2400">
                <a:solidFill>
                  <a:schemeClr val="dk1"/>
                </a:solidFill>
                <a:latin typeface="Rockwell"/>
                <a:ea typeface="Rockwell"/>
                <a:cs typeface="Rockwell"/>
                <a:sym typeface="Rockwe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0" name="Google Shape;9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3" name="Google Shape;93;p9"/>
          <p:cNvCxnSpPr/>
          <p:nvPr/>
        </p:nvCxnSpPr>
        <p:spPr>
          <a:xfrm>
            <a:off x="623888" y="2517104"/>
            <a:ext cx="914400" cy="0"/>
          </a:xfrm>
          <a:prstGeom prst="straightConnector1">
            <a:avLst/>
          </a:prstGeom>
          <a:noFill/>
          <a:ln w="38100" cap="flat" cmpd="sng">
            <a:solidFill>
              <a:srgbClr val="3F5E9D"/>
            </a:solidFill>
            <a:prstDash val="solid"/>
            <a:miter lim="800000"/>
            <a:headEnd type="none" w="sm" len="sm"/>
            <a:tailEnd type="none" w="sm" len="sm"/>
          </a:ln>
        </p:spPr>
      </p:cxnSp>
      <p:pic>
        <p:nvPicPr>
          <p:cNvPr id="94" name="Google Shape;94;p9"/>
          <p:cNvPicPr preferRelativeResize="0"/>
          <p:nvPr/>
        </p:nvPicPr>
        <p:blipFill rotWithShape="1">
          <a:blip r:embed="rId2">
            <a:alphaModFix/>
          </a:blip>
          <a:srcRect/>
          <a:stretch/>
        </p:blipFill>
        <p:spPr>
          <a:xfrm>
            <a:off x="235" y="0"/>
            <a:ext cx="1000790" cy="951369"/>
          </a:xfrm>
          <a:prstGeom prst="rect">
            <a:avLst/>
          </a:prstGeom>
          <a:noFill/>
          <a:ln>
            <a:noFill/>
          </a:ln>
        </p:spPr>
      </p:pic>
      <p:pic>
        <p:nvPicPr>
          <p:cNvPr id="95" name="Google Shape;95;p9"/>
          <p:cNvPicPr preferRelativeResize="0"/>
          <p:nvPr/>
        </p:nvPicPr>
        <p:blipFill rotWithShape="1">
          <a:blip r:embed="rId3">
            <a:alphaModFix/>
          </a:blip>
          <a:srcRect/>
          <a:stretch/>
        </p:blipFill>
        <p:spPr>
          <a:xfrm rot="10800000">
            <a:off x="5210051" y="5959737"/>
            <a:ext cx="1247899" cy="906118"/>
          </a:xfrm>
          <a:prstGeom prst="rect">
            <a:avLst/>
          </a:prstGeom>
          <a:noFill/>
          <a:ln>
            <a:noFill/>
          </a:ln>
        </p:spPr>
      </p:pic>
      <p:pic>
        <p:nvPicPr>
          <p:cNvPr id="96" name="Google Shape;96;p9"/>
          <p:cNvPicPr preferRelativeResize="0"/>
          <p:nvPr/>
        </p:nvPicPr>
        <p:blipFill rotWithShape="1">
          <a:blip r:embed="rId4">
            <a:alphaModFix/>
          </a:blip>
          <a:srcRect/>
          <a:stretch/>
        </p:blipFill>
        <p:spPr>
          <a:xfrm>
            <a:off x="7310962" y="113812"/>
            <a:ext cx="1654149" cy="9052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Rockwell"/>
              <a:buNone/>
              <a:defRPr sz="4400" b="1" i="0" u="none" strike="noStrike" cap="non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E07004"/>
              </a:buClr>
              <a:buSzPts val="2800"/>
              <a:buFont typeface="Arial"/>
              <a:buChar char="•"/>
              <a:defRPr sz="2800" b="0" i="0" u="none" strike="noStrike" cap="none">
                <a:solidFill>
                  <a:srgbClr val="6B6B6B"/>
                </a:solidFill>
                <a:latin typeface="Arial"/>
                <a:ea typeface="Arial"/>
                <a:cs typeface="Arial"/>
                <a:sym typeface="Arial"/>
              </a:defRPr>
            </a:lvl1pPr>
            <a:lvl2pPr marL="914400" marR="0" lvl="1" indent="-381000" algn="l" rtl="0">
              <a:lnSpc>
                <a:spcPct val="90000"/>
              </a:lnSpc>
              <a:spcBef>
                <a:spcPts val="500"/>
              </a:spcBef>
              <a:spcAft>
                <a:spcPts val="0"/>
              </a:spcAft>
              <a:buClr>
                <a:srgbClr val="E07004"/>
              </a:buClr>
              <a:buSzPts val="2400"/>
              <a:buFont typeface="Arial"/>
              <a:buChar char="•"/>
              <a:defRPr sz="2400" b="0" i="0" u="none" strike="noStrike" cap="none">
                <a:solidFill>
                  <a:srgbClr val="6B6B6B"/>
                </a:solidFill>
                <a:latin typeface="Arial"/>
                <a:ea typeface="Arial"/>
                <a:cs typeface="Arial"/>
                <a:sym typeface="Arial"/>
              </a:defRPr>
            </a:lvl2pPr>
            <a:lvl3pPr marL="1371600" marR="0" lvl="2" indent="-355600" algn="l" rtl="0">
              <a:lnSpc>
                <a:spcPct val="90000"/>
              </a:lnSpc>
              <a:spcBef>
                <a:spcPts val="500"/>
              </a:spcBef>
              <a:spcAft>
                <a:spcPts val="0"/>
              </a:spcAft>
              <a:buClr>
                <a:srgbClr val="E07004"/>
              </a:buClr>
              <a:buSzPts val="2000"/>
              <a:buFont typeface="Arial"/>
              <a:buChar char="•"/>
              <a:defRPr sz="2000" b="0" i="0" u="none" strike="noStrike" cap="none">
                <a:solidFill>
                  <a:srgbClr val="6B6B6B"/>
                </a:solidFill>
                <a:latin typeface="Arial"/>
                <a:ea typeface="Arial"/>
                <a:cs typeface="Arial"/>
                <a:sym typeface="Arial"/>
              </a:defRPr>
            </a:lvl3pPr>
            <a:lvl4pPr marL="1828800" marR="0" lvl="3" indent="-342900" algn="l" rtl="0">
              <a:lnSpc>
                <a:spcPct val="90000"/>
              </a:lnSpc>
              <a:spcBef>
                <a:spcPts val="500"/>
              </a:spcBef>
              <a:spcAft>
                <a:spcPts val="0"/>
              </a:spcAft>
              <a:buClr>
                <a:srgbClr val="E07004"/>
              </a:buClr>
              <a:buSzPts val="1800"/>
              <a:buFont typeface="Arial"/>
              <a:buChar char="•"/>
              <a:defRPr sz="1800" b="0" i="0" u="none" strike="noStrike" cap="none">
                <a:solidFill>
                  <a:srgbClr val="6B6B6B"/>
                </a:solidFill>
                <a:latin typeface="Arial"/>
                <a:ea typeface="Arial"/>
                <a:cs typeface="Arial"/>
                <a:sym typeface="Arial"/>
              </a:defRPr>
            </a:lvl4pPr>
            <a:lvl5pPr marL="2286000" marR="0" lvl="4" indent="-342900" algn="l" rtl="0">
              <a:lnSpc>
                <a:spcPct val="90000"/>
              </a:lnSpc>
              <a:spcBef>
                <a:spcPts val="500"/>
              </a:spcBef>
              <a:spcAft>
                <a:spcPts val="0"/>
              </a:spcAft>
              <a:buClr>
                <a:srgbClr val="E07004"/>
              </a:buClr>
              <a:buSzPts val="1800"/>
              <a:buFont typeface="Arial"/>
              <a:buChar char="•"/>
              <a:defRPr sz="1800" b="0" i="0" u="none" strike="noStrike" cap="none">
                <a:solidFill>
                  <a:srgbClr val="6B6B6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niaid.nih.gov/research/how-vaccines-wor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cdc.europa.eu/en/publications-data/lets-talk-about-protection-enhancing-childhood-vaccination-uptake" TargetMode="External"/><Relationship Id="rId4" Type="http://schemas.openxmlformats.org/officeDocument/2006/relationships/hyperlink" Target="https://ecdc.europa.eu/sites/portal/files/media/en/publications/Publications/lets-talk-about-hesitancy-vaccination-guide.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vaccine-safety-training.org/" TargetMode="External"/><Relationship Id="rId7" Type="http://schemas.openxmlformats.org/officeDocument/2006/relationships/hyperlink" Target="https://www.cdc.gov/vaccinesafety/concerns/autism.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unicef.org/eca/sites/unicef.org.eca/files/2018-07/In%20focus%20-%20Immunization.pdf" TargetMode="External"/><Relationship Id="rId5" Type="http://schemas.openxmlformats.org/officeDocument/2006/relationships/hyperlink" Target="https://www.who.int/immunization/policy/immunization_tables/en/" TargetMode="External"/><Relationship Id="rId4" Type="http://schemas.openxmlformats.org/officeDocument/2006/relationships/hyperlink" Target="https://www.who.int/immunization/policy/contraindicati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ctrTitle"/>
          </p:nvPr>
        </p:nvSpPr>
        <p:spPr>
          <a:xfrm>
            <a:off x="685800" y="2260600"/>
            <a:ext cx="5625548" cy="156686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Rockwell"/>
              <a:buNone/>
            </a:pPr>
            <a:r>
              <a:rPr lang="en-US"/>
              <a:t>VACCINARE &amp; IMUNIZARE</a:t>
            </a:r>
            <a:endParaRPr/>
          </a:p>
        </p:txBody>
      </p:sp>
      <p:sp>
        <p:nvSpPr>
          <p:cNvPr id="138" name="Google Shape;138;p16"/>
          <p:cNvSpPr txBox="1">
            <a:spLocks noGrp="1"/>
          </p:cNvSpPr>
          <p:nvPr>
            <p:ph type="subTitle" idx="1"/>
          </p:nvPr>
        </p:nvSpPr>
        <p:spPr>
          <a:xfrm>
            <a:off x="685800" y="3989112"/>
            <a:ext cx="4622800" cy="19671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Cum să maximizați beneficiile imunizării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5"/>
          <p:cNvSpPr txBox="1">
            <a:spLocks noGrp="1"/>
          </p:cNvSpPr>
          <p:nvPr>
            <p:ph type="title"/>
          </p:nvPr>
        </p:nvSpPr>
        <p:spPr>
          <a:xfrm>
            <a:off x="812800" y="1069850"/>
            <a:ext cx="8172600" cy="129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dirty="0"/>
              <a:t>PROGRAME DE IMUNIZARE: </a:t>
            </a:r>
            <a:r>
              <a:rPr lang="en-US" dirty="0" smtClean="0"/>
              <a:t/>
            </a:r>
            <a:br>
              <a:rPr lang="en-US" dirty="0" smtClean="0"/>
            </a:br>
            <a:r>
              <a:rPr lang="en-US" dirty="0" smtClean="0"/>
              <a:t>BAZATE </a:t>
            </a:r>
            <a:r>
              <a:rPr lang="en-US" dirty="0"/>
              <a:t>PE DOCUMENTE ȘTIINȚIFICE</a:t>
            </a:r>
            <a:endParaRPr dirty="0"/>
          </a:p>
        </p:txBody>
      </p:sp>
      <p:sp>
        <p:nvSpPr>
          <p:cNvPr id="264" name="Google Shape;264;p25"/>
          <p:cNvSpPr txBox="1">
            <a:spLocks noGrp="1"/>
          </p:cNvSpPr>
          <p:nvPr>
            <p:ph type="body" idx="1"/>
          </p:nvPr>
        </p:nvSpPr>
        <p:spPr>
          <a:xfrm>
            <a:off x="2736695" y="2473845"/>
            <a:ext cx="5312426" cy="4384155"/>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2800"/>
              <a:buChar char="•"/>
            </a:pPr>
            <a:r>
              <a:rPr lang="en-US" dirty="0" err="1"/>
              <a:t>Proiectate</a:t>
            </a:r>
            <a:r>
              <a:rPr lang="en-US" dirty="0"/>
              <a:t> cu </a:t>
            </a:r>
            <a:r>
              <a:rPr lang="en-US" dirty="0" err="1"/>
              <a:t>scopul</a:t>
            </a:r>
            <a:r>
              <a:rPr lang="en-US" dirty="0"/>
              <a:t> de a </a:t>
            </a:r>
            <a:r>
              <a:rPr lang="en-US" dirty="0" err="1"/>
              <a:t>proteja</a:t>
            </a:r>
            <a:r>
              <a:rPr lang="en-US" dirty="0"/>
              <a:t> </a:t>
            </a:r>
            <a:r>
              <a:rPr lang="en-US" dirty="0" err="1"/>
              <a:t>cât</a:t>
            </a:r>
            <a:r>
              <a:rPr lang="en-US" dirty="0"/>
              <a:t> </a:t>
            </a:r>
            <a:r>
              <a:rPr lang="en-US" dirty="0" err="1"/>
              <a:t>mai</a:t>
            </a:r>
            <a:r>
              <a:rPr lang="en-US" dirty="0"/>
              <a:t> bine </a:t>
            </a:r>
            <a:r>
              <a:rPr lang="en-US" dirty="0" err="1"/>
              <a:t>sănătatea</a:t>
            </a:r>
            <a:r>
              <a:rPr lang="en-US" dirty="0"/>
              <a:t> </a:t>
            </a:r>
            <a:r>
              <a:rPr lang="en-US" dirty="0" err="1"/>
              <a:t>publică</a:t>
            </a:r>
            <a:endParaRPr dirty="0"/>
          </a:p>
          <a:p>
            <a:pPr marL="228600" lvl="0" indent="-228600" algn="l" rtl="0">
              <a:lnSpc>
                <a:spcPct val="110000"/>
              </a:lnSpc>
              <a:spcBef>
                <a:spcPts val="1000"/>
              </a:spcBef>
              <a:spcAft>
                <a:spcPts val="0"/>
              </a:spcAft>
              <a:buSzPts val="2800"/>
              <a:buChar char="•"/>
            </a:pPr>
            <a:r>
              <a:rPr lang="en-US" dirty="0"/>
              <a:t>Formulate </a:t>
            </a:r>
            <a:r>
              <a:rPr lang="en-US" dirty="0" err="1"/>
              <a:t>utilizând</a:t>
            </a:r>
            <a:r>
              <a:rPr lang="en-US" dirty="0"/>
              <a:t> </a:t>
            </a:r>
            <a:r>
              <a:rPr lang="en-US" dirty="0" err="1"/>
              <a:t>dovezi</a:t>
            </a:r>
            <a:r>
              <a:rPr lang="en-US" dirty="0"/>
              <a:t> </a:t>
            </a:r>
            <a:r>
              <a:rPr lang="en-US" dirty="0" err="1"/>
              <a:t>științifice</a:t>
            </a:r>
            <a:r>
              <a:rPr lang="en-US" dirty="0"/>
              <a:t> </a:t>
            </a:r>
            <a:r>
              <a:rPr lang="en-US" dirty="0" err="1"/>
              <a:t>solide</a:t>
            </a:r>
            <a:endParaRPr dirty="0"/>
          </a:p>
        </p:txBody>
      </p:sp>
      <p:pic>
        <p:nvPicPr>
          <p:cNvPr id="265" name="Google Shape;265;p25"/>
          <p:cNvPicPr preferRelativeResize="0"/>
          <p:nvPr/>
        </p:nvPicPr>
        <p:blipFill rotWithShape="1">
          <a:blip r:embed="rId3">
            <a:alphaModFix/>
          </a:blip>
          <a:srcRect/>
          <a:stretch/>
        </p:blipFill>
        <p:spPr>
          <a:xfrm>
            <a:off x="0" y="2119746"/>
            <a:ext cx="2202873" cy="4529270"/>
          </a:xfrm>
          <a:prstGeom prst="rect">
            <a:avLst/>
          </a:prstGeom>
          <a:noFill/>
          <a:ln>
            <a:noFill/>
          </a:ln>
        </p:spPr>
      </p:pic>
      <p:sp>
        <p:nvSpPr>
          <p:cNvPr id="266" name="Google Shape;266;p25"/>
          <p:cNvSpPr/>
          <p:nvPr/>
        </p:nvSpPr>
        <p:spPr>
          <a:xfrm>
            <a:off x="1641115" y="5094887"/>
            <a:ext cx="1386530" cy="1386530"/>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267" name="Google Shape;267;p25"/>
          <p:cNvPicPr preferRelativeResize="0"/>
          <p:nvPr/>
        </p:nvPicPr>
        <p:blipFill rotWithShape="1">
          <a:blip r:embed="rId4">
            <a:alphaModFix/>
          </a:blip>
          <a:srcRect/>
          <a:stretch/>
        </p:blipFill>
        <p:spPr>
          <a:xfrm>
            <a:off x="1968804" y="5422576"/>
            <a:ext cx="731152" cy="7311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6"/>
          <p:cNvSpPr txBox="1">
            <a:spLocks noGrp="1"/>
          </p:cNvSpPr>
          <p:nvPr>
            <p:ph type="title"/>
          </p:nvPr>
        </p:nvSpPr>
        <p:spPr>
          <a:xfrm>
            <a:off x="812800" y="1019373"/>
            <a:ext cx="7156500" cy="103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ASIGURAREA CĂ VACCINURILE SUNT SIGURE SI EFICIENTE</a:t>
            </a:r>
            <a:endParaRPr/>
          </a:p>
        </p:txBody>
      </p:sp>
      <p:pic>
        <p:nvPicPr>
          <p:cNvPr id="274" name="Google Shape;274;p26"/>
          <p:cNvPicPr preferRelativeResize="0">
            <a:picLocks noGrp="1"/>
          </p:cNvPicPr>
          <p:nvPr>
            <p:ph type="body" idx="1"/>
          </p:nvPr>
        </p:nvPicPr>
        <p:blipFill rotWithShape="1">
          <a:blip r:embed="rId3">
            <a:alphaModFix/>
          </a:blip>
          <a:srcRect/>
          <a:stretch/>
        </p:blipFill>
        <p:spPr>
          <a:xfrm>
            <a:off x="906093" y="2227207"/>
            <a:ext cx="1763400" cy="893700"/>
          </a:xfrm>
          <a:prstGeom prst="rect">
            <a:avLst/>
          </a:prstGeom>
          <a:noFill/>
          <a:ln>
            <a:noFill/>
          </a:ln>
        </p:spPr>
      </p:pic>
      <p:pic>
        <p:nvPicPr>
          <p:cNvPr id="275" name="Google Shape;275;p26"/>
          <p:cNvPicPr preferRelativeResize="0"/>
          <p:nvPr/>
        </p:nvPicPr>
        <p:blipFill rotWithShape="1">
          <a:blip r:embed="rId4">
            <a:alphaModFix/>
          </a:blip>
          <a:srcRect/>
          <a:stretch/>
        </p:blipFill>
        <p:spPr>
          <a:xfrm>
            <a:off x="3502450" y="2196469"/>
            <a:ext cx="2392050" cy="955144"/>
          </a:xfrm>
          <a:prstGeom prst="rect">
            <a:avLst/>
          </a:prstGeom>
          <a:noFill/>
          <a:ln>
            <a:noFill/>
          </a:ln>
        </p:spPr>
      </p:pic>
      <p:pic>
        <p:nvPicPr>
          <p:cNvPr id="276" name="Google Shape;276;p26"/>
          <p:cNvPicPr preferRelativeResize="0"/>
          <p:nvPr/>
        </p:nvPicPr>
        <p:blipFill rotWithShape="1">
          <a:blip r:embed="rId5">
            <a:alphaModFix/>
          </a:blip>
          <a:srcRect/>
          <a:stretch/>
        </p:blipFill>
        <p:spPr>
          <a:xfrm>
            <a:off x="6568488" y="2147828"/>
            <a:ext cx="2164072" cy="1052297"/>
          </a:xfrm>
          <a:prstGeom prst="rect">
            <a:avLst/>
          </a:prstGeom>
          <a:noFill/>
          <a:ln>
            <a:noFill/>
          </a:ln>
        </p:spPr>
      </p:pic>
      <p:sp>
        <p:nvSpPr>
          <p:cNvPr id="277" name="Google Shape;277;p26"/>
          <p:cNvSpPr txBox="1"/>
          <p:nvPr/>
        </p:nvSpPr>
        <p:spPr>
          <a:xfrm>
            <a:off x="821350" y="3349500"/>
            <a:ext cx="2356200" cy="41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65"/>
              <a:buFont typeface="Arial"/>
              <a:buNone/>
            </a:pPr>
            <a:r>
              <a:rPr lang="en-US" sz="1800">
                <a:solidFill>
                  <a:schemeClr val="dk1"/>
                </a:solidFill>
                <a:latin typeface="Rockwell"/>
                <a:ea typeface="Rockwell"/>
                <a:cs typeface="Rockwell"/>
                <a:sym typeface="Rockwell"/>
              </a:rPr>
              <a:t>20-100 VOLUNTARI SĂNĂTOȘI</a:t>
            </a:r>
            <a:endParaRPr sz="1800">
              <a:solidFill>
                <a:schemeClr val="dk1"/>
              </a:solidFill>
              <a:latin typeface="Calibri"/>
              <a:ea typeface="Calibri"/>
              <a:cs typeface="Calibri"/>
              <a:sym typeface="Calibri"/>
            </a:endParaRPr>
          </a:p>
        </p:txBody>
      </p:sp>
      <p:sp>
        <p:nvSpPr>
          <p:cNvPr id="278" name="Google Shape;278;p26"/>
          <p:cNvSpPr txBox="1"/>
          <p:nvPr/>
        </p:nvSpPr>
        <p:spPr>
          <a:xfrm>
            <a:off x="821350" y="3958076"/>
            <a:ext cx="2472600" cy="2570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B6B6B"/>
              </a:buClr>
              <a:buSzPts val="1800"/>
              <a:buFont typeface="Arial"/>
              <a:buNone/>
            </a:pPr>
            <a:r>
              <a:rPr lang="ro-RO" sz="1800" dirty="0" smtClean="0">
                <a:solidFill>
                  <a:srgbClr val="6B6B6B"/>
                </a:solidFill>
              </a:rPr>
              <a:t>Este acest vaccin sigur?</a:t>
            </a:r>
            <a:endParaRPr lang="ro-RO" dirty="0" smtClean="0"/>
          </a:p>
          <a:p>
            <a:pPr marL="0" marR="0" lvl="0" indent="0" algn="l" rtl="0">
              <a:lnSpc>
                <a:spcPct val="90000"/>
              </a:lnSpc>
              <a:spcBef>
                <a:spcPts val="1000"/>
              </a:spcBef>
              <a:spcAft>
                <a:spcPts val="0"/>
              </a:spcAft>
              <a:buClr>
                <a:srgbClr val="6B6B6B"/>
              </a:buClr>
              <a:buSzPts val="1800"/>
              <a:buFont typeface="Arial"/>
              <a:buNone/>
            </a:pPr>
            <a:r>
              <a:rPr lang="ro-RO" sz="1800" dirty="0" smtClean="0">
                <a:solidFill>
                  <a:srgbClr val="6B6B6B"/>
                </a:solidFill>
              </a:rPr>
              <a:t>Pare ca acest vaccin să funcționeze?</a:t>
            </a:r>
            <a:endParaRPr lang="ro-RO" dirty="0" smtClean="0"/>
          </a:p>
          <a:p>
            <a:pPr marL="0" marR="0" lvl="0" indent="0" algn="l" rtl="0">
              <a:lnSpc>
                <a:spcPct val="90000"/>
              </a:lnSpc>
              <a:spcBef>
                <a:spcPts val="1000"/>
              </a:spcBef>
              <a:spcAft>
                <a:spcPts val="0"/>
              </a:spcAft>
              <a:buClr>
                <a:srgbClr val="6B6B6B"/>
              </a:buClr>
              <a:buSzPts val="1800"/>
              <a:buFont typeface="Arial"/>
              <a:buNone/>
            </a:pPr>
            <a:r>
              <a:rPr lang="ro-RO" sz="1800" dirty="0" smtClean="0">
                <a:solidFill>
                  <a:srgbClr val="6B6B6B"/>
                </a:solidFill>
              </a:rPr>
              <a:t>Există efecte secundare grave?</a:t>
            </a:r>
            <a:endParaRPr lang="ro-RO" dirty="0" smtClean="0"/>
          </a:p>
          <a:p>
            <a:pPr marL="0" marR="0" lvl="0" indent="0" algn="l" rtl="0">
              <a:lnSpc>
                <a:spcPct val="90000"/>
              </a:lnSpc>
              <a:spcBef>
                <a:spcPts val="1000"/>
              </a:spcBef>
              <a:spcAft>
                <a:spcPts val="0"/>
              </a:spcAft>
              <a:buClr>
                <a:srgbClr val="6B6B6B"/>
              </a:buClr>
              <a:buSzPts val="1800"/>
              <a:buFont typeface="Arial"/>
              <a:buNone/>
            </a:pPr>
            <a:r>
              <a:rPr lang="ro-RO" sz="1800" dirty="0" smtClean="0">
                <a:solidFill>
                  <a:srgbClr val="6B6B6B"/>
                </a:solidFill>
              </a:rPr>
              <a:t>Care este legătura între doză și efectele secundare?</a:t>
            </a:r>
            <a:endParaRPr lang="ro-RO" dirty="0"/>
          </a:p>
        </p:txBody>
      </p:sp>
      <p:sp>
        <p:nvSpPr>
          <p:cNvPr id="279" name="Google Shape;279;p26"/>
          <p:cNvSpPr txBox="1"/>
          <p:nvPr/>
        </p:nvSpPr>
        <p:spPr>
          <a:xfrm>
            <a:off x="3407936" y="3295385"/>
            <a:ext cx="2391900" cy="662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Rockwell"/>
                <a:ea typeface="Rockwell"/>
                <a:cs typeface="Rockwell"/>
                <a:sym typeface="Rockwell"/>
              </a:rPr>
              <a:t>CÂTEVA SUTE DE VOLUNTARI</a:t>
            </a:r>
            <a:endParaRPr sz="2800">
              <a:solidFill>
                <a:schemeClr val="dk1"/>
              </a:solidFill>
              <a:latin typeface="Calibri"/>
              <a:ea typeface="Calibri"/>
              <a:cs typeface="Calibri"/>
              <a:sym typeface="Calibri"/>
            </a:endParaRPr>
          </a:p>
        </p:txBody>
      </p:sp>
      <p:sp>
        <p:nvSpPr>
          <p:cNvPr id="280" name="Google Shape;280;p26"/>
          <p:cNvSpPr txBox="1"/>
          <p:nvPr/>
        </p:nvSpPr>
        <p:spPr>
          <a:xfrm>
            <a:off x="3393961" y="4008571"/>
            <a:ext cx="2356200" cy="217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B6B6B"/>
              </a:buClr>
              <a:buSzPts val="1800"/>
              <a:buFont typeface="Arial"/>
              <a:buNone/>
            </a:pPr>
            <a:r>
              <a:rPr lang="ro-RO" sz="1800" dirty="0" smtClean="0">
                <a:solidFill>
                  <a:srgbClr val="6B6B6B"/>
                </a:solidFill>
              </a:rPr>
              <a:t>Care sunt cele mai frecvente efecte secundare pe termen scurt?</a:t>
            </a:r>
            <a:endParaRPr lang="ro-RO" dirty="0" smtClean="0"/>
          </a:p>
          <a:p>
            <a:pPr marL="0" marR="0" lvl="0" indent="0" algn="l" rtl="0">
              <a:lnSpc>
                <a:spcPct val="90000"/>
              </a:lnSpc>
              <a:spcBef>
                <a:spcPts val="1000"/>
              </a:spcBef>
              <a:spcAft>
                <a:spcPts val="0"/>
              </a:spcAft>
              <a:buClr>
                <a:srgbClr val="6B6B6B"/>
              </a:buClr>
              <a:buSzPts val="1800"/>
              <a:buFont typeface="Arial"/>
              <a:buNone/>
            </a:pPr>
            <a:r>
              <a:rPr lang="ro-RO" sz="1800" dirty="0" smtClean="0">
                <a:solidFill>
                  <a:srgbClr val="6B6B6B"/>
                </a:solidFill>
              </a:rPr>
              <a:t>Cum reacționează sistemele imunitare ale voluntarilor la vaccinare?</a:t>
            </a:r>
            <a:endParaRPr lang="ro-RO" dirty="0"/>
          </a:p>
        </p:txBody>
      </p:sp>
      <p:sp>
        <p:nvSpPr>
          <p:cNvPr id="281" name="Google Shape;281;p26"/>
          <p:cNvSpPr/>
          <p:nvPr/>
        </p:nvSpPr>
        <p:spPr>
          <a:xfrm>
            <a:off x="493162" y="2052564"/>
            <a:ext cx="679200" cy="114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26"/>
          <p:cNvSpPr txBox="1"/>
          <p:nvPr/>
        </p:nvSpPr>
        <p:spPr>
          <a:xfrm>
            <a:off x="6453500" y="3295527"/>
            <a:ext cx="2671500" cy="701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Rockwell"/>
                <a:ea typeface="Rockwell"/>
                <a:cs typeface="Rockwell"/>
                <a:sym typeface="Rockwell"/>
              </a:rPr>
              <a:t>SUTE DE MII DE VOLUNTARI</a:t>
            </a:r>
            <a:endParaRPr sz="2800">
              <a:solidFill>
                <a:schemeClr val="dk1"/>
              </a:solidFill>
              <a:latin typeface="Calibri"/>
              <a:ea typeface="Calibri"/>
              <a:cs typeface="Calibri"/>
              <a:sym typeface="Calibri"/>
            </a:endParaRPr>
          </a:p>
        </p:txBody>
      </p:sp>
      <p:sp>
        <p:nvSpPr>
          <p:cNvPr id="283" name="Google Shape;283;p26"/>
          <p:cNvSpPr txBox="1"/>
          <p:nvPr/>
        </p:nvSpPr>
        <p:spPr>
          <a:xfrm>
            <a:off x="6453512" y="4047204"/>
            <a:ext cx="2356200" cy="2177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B6B6B"/>
              </a:buClr>
              <a:buSzPts val="1800"/>
              <a:buFont typeface="Arial"/>
              <a:buNone/>
            </a:pPr>
            <a:r>
              <a:rPr lang="ro-RO" sz="1800" dirty="0" smtClean="0">
                <a:solidFill>
                  <a:srgbClr val="6B6B6B"/>
                </a:solidFill>
              </a:rPr>
              <a:t>Cum se compară oamenii care primesc vaccinul și cei care nu îl primesc?</a:t>
            </a:r>
            <a:endParaRPr lang="ro-RO" sz="1800" dirty="0" smtClean="0">
              <a:solidFill>
                <a:srgbClr val="6B6B6B"/>
              </a:solidFill>
              <a:sym typeface="Arial"/>
            </a:endParaRPr>
          </a:p>
          <a:p>
            <a:pPr marL="0" marR="0" lvl="0" indent="0" algn="l" rtl="0">
              <a:lnSpc>
                <a:spcPct val="90000"/>
              </a:lnSpc>
              <a:spcBef>
                <a:spcPts val="1000"/>
              </a:spcBef>
              <a:spcAft>
                <a:spcPts val="0"/>
              </a:spcAft>
              <a:buClr>
                <a:srgbClr val="6B6B6B"/>
              </a:buClr>
              <a:buSzPts val="1800"/>
              <a:buFont typeface="Arial"/>
              <a:buNone/>
            </a:pPr>
            <a:r>
              <a:rPr lang="ro-RO" sz="1800" dirty="0" smtClean="0">
                <a:solidFill>
                  <a:srgbClr val="6B6B6B"/>
                </a:solidFill>
              </a:rPr>
              <a:t>Este acest vaccin sigur?</a:t>
            </a:r>
            <a:endParaRPr lang="ro-RO" dirty="0" smtClean="0"/>
          </a:p>
          <a:p>
            <a:pPr marL="0" marR="0" lvl="0" indent="0" algn="l" rtl="0">
              <a:lnSpc>
                <a:spcPct val="90000"/>
              </a:lnSpc>
              <a:spcBef>
                <a:spcPts val="1000"/>
              </a:spcBef>
              <a:spcAft>
                <a:spcPts val="0"/>
              </a:spcAft>
              <a:buClr>
                <a:srgbClr val="6B6B6B"/>
              </a:buClr>
              <a:buSzPts val="1800"/>
              <a:buFont typeface="Arial"/>
              <a:buNone/>
            </a:pPr>
            <a:r>
              <a:rPr lang="ro-RO" sz="1800" dirty="0" smtClean="0">
                <a:solidFill>
                  <a:srgbClr val="6B6B6B"/>
                </a:solidFill>
              </a:rPr>
              <a:t>Este acest vaccin eficient?</a:t>
            </a:r>
            <a:endParaRPr lang="ro-RO" dirty="0"/>
          </a:p>
        </p:txBody>
      </p:sp>
      <p:sp>
        <p:nvSpPr>
          <p:cNvPr id="284" name="Google Shape;284;p26"/>
          <p:cNvSpPr/>
          <p:nvPr/>
        </p:nvSpPr>
        <p:spPr>
          <a:xfrm>
            <a:off x="869187" y="2103114"/>
            <a:ext cx="1141800" cy="1141800"/>
          </a:xfrm>
          <a:prstGeom prst="ellipse">
            <a:avLst/>
          </a:prstGeom>
          <a:solidFill>
            <a:srgbClr val="E070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solidFill>
                  <a:schemeClr val="lt1"/>
                </a:solidFill>
                <a:latin typeface="Rockwell"/>
                <a:ea typeface="Rockwell"/>
                <a:cs typeface="Rockwell"/>
                <a:sym typeface="Rockwell"/>
              </a:rPr>
              <a:t>FAZA</a:t>
            </a:r>
            <a:endParaRPr/>
          </a:p>
          <a:p>
            <a:pPr marL="0" marR="0" lvl="0" indent="0" algn="ctr" rtl="0">
              <a:spcBef>
                <a:spcPts val="0"/>
              </a:spcBef>
              <a:spcAft>
                <a:spcPts val="0"/>
              </a:spcAft>
              <a:buNone/>
            </a:pPr>
            <a:r>
              <a:rPr lang="en-US" sz="3200">
                <a:solidFill>
                  <a:schemeClr val="lt1"/>
                </a:solidFill>
                <a:latin typeface="Arial Black"/>
                <a:ea typeface="Arial Black"/>
                <a:cs typeface="Arial Black"/>
                <a:sym typeface="Arial Black"/>
              </a:rPr>
              <a:t>1</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85" name="Google Shape;285;p26"/>
          <p:cNvSpPr/>
          <p:nvPr/>
        </p:nvSpPr>
        <p:spPr>
          <a:xfrm>
            <a:off x="3421900" y="2103064"/>
            <a:ext cx="643500" cy="114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26"/>
          <p:cNvSpPr/>
          <p:nvPr/>
        </p:nvSpPr>
        <p:spPr>
          <a:xfrm>
            <a:off x="3430062" y="2103064"/>
            <a:ext cx="1141800" cy="1141800"/>
          </a:xfrm>
          <a:prstGeom prst="ellipse">
            <a:avLst/>
          </a:prstGeom>
          <a:solidFill>
            <a:srgbClr val="E070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solidFill>
                  <a:schemeClr val="lt1"/>
                </a:solidFill>
                <a:latin typeface="Rockwell"/>
                <a:ea typeface="Rockwell"/>
                <a:cs typeface="Rockwell"/>
                <a:sym typeface="Rockwell"/>
              </a:rPr>
              <a:t>FAZA</a:t>
            </a:r>
            <a:endParaRPr/>
          </a:p>
          <a:p>
            <a:pPr marL="0" marR="0" lvl="0" indent="0" algn="ctr" rtl="0">
              <a:spcBef>
                <a:spcPts val="0"/>
              </a:spcBef>
              <a:spcAft>
                <a:spcPts val="0"/>
              </a:spcAft>
              <a:buNone/>
            </a:pPr>
            <a:r>
              <a:rPr lang="en-US" sz="3200">
                <a:solidFill>
                  <a:schemeClr val="lt1"/>
                </a:solidFill>
                <a:latin typeface="Arial Black"/>
                <a:ea typeface="Arial Black"/>
                <a:cs typeface="Arial Black"/>
                <a:sym typeface="Arial Black"/>
              </a:rPr>
              <a:t>2</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87" name="Google Shape;287;p26"/>
          <p:cNvSpPr/>
          <p:nvPr/>
        </p:nvSpPr>
        <p:spPr>
          <a:xfrm>
            <a:off x="6314942" y="2103080"/>
            <a:ext cx="643500" cy="114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26"/>
          <p:cNvSpPr/>
          <p:nvPr/>
        </p:nvSpPr>
        <p:spPr>
          <a:xfrm>
            <a:off x="6453492" y="2103139"/>
            <a:ext cx="1141800" cy="1141800"/>
          </a:xfrm>
          <a:prstGeom prst="ellipse">
            <a:avLst/>
          </a:prstGeom>
          <a:solidFill>
            <a:srgbClr val="E070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solidFill>
                  <a:schemeClr val="lt1"/>
                </a:solidFill>
                <a:latin typeface="Rockwell"/>
                <a:ea typeface="Rockwell"/>
                <a:cs typeface="Rockwell"/>
                <a:sym typeface="Rockwell"/>
              </a:rPr>
              <a:t>FAZA</a:t>
            </a:r>
            <a:endParaRPr/>
          </a:p>
          <a:p>
            <a:pPr marL="0" marR="0" lvl="0" indent="0" algn="ctr" rtl="0">
              <a:spcBef>
                <a:spcPts val="0"/>
              </a:spcBef>
              <a:spcAft>
                <a:spcPts val="0"/>
              </a:spcAft>
              <a:buNone/>
            </a:pPr>
            <a:r>
              <a:rPr lang="en-US" sz="3200">
                <a:solidFill>
                  <a:schemeClr val="lt1"/>
                </a:solidFill>
                <a:latin typeface="Arial Black"/>
                <a:ea typeface="Arial Black"/>
                <a:cs typeface="Arial Black"/>
                <a:sym typeface="Arial Black"/>
              </a:rPr>
              <a:t>3</a:t>
            </a: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7"/>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sp>
        <p:nvSpPr>
          <p:cNvPr id="295" name="Google Shape;295;p27"/>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MONITORIZAREA CONTINUĂ A SIGURANȚEI</a:t>
            </a:r>
            <a:endParaRPr/>
          </a:p>
        </p:txBody>
      </p:sp>
      <p:graphicFrame>
        <p:nvGraphicFramePr>
          <p:cNvPr id="296" name="Google Shape;296;p27"/>
          <p:cNvGraphicFramePr/>
          <p:nvPr/>
        </p:nvGraphicFramePr>
        <p:xfrm>
          <a:off x="812800" y="4659997"/>
          <a:ext cx="1953150" cy="914410"/>
        </p:xfrm>
        <a:graphic>
          <a:graphicData uri="http://schemas.openxmlformats.org/drawingml/2006/table">
            <a:tbl>
              <a:tblPr firstRow="1" bandRow="1">
                <a:noFill/>
                <a:tableStyleId>{C5E50550-5B34-42D5-AB48-6E606C8C2350}</a:tableStyleId>
              </a:tblPr>
              <a:tblGrid>
                <a:gridCol w="1953150"/>
              </a:tblGrid>
              <a:tr h="545075">
                <a:tc>
                  <a:txBody>
                    <a:bodyPr/>
                    <a:lstStyle/>
                    <a:p>
                      <a:pPr marL="0" marR="0" lvl="0" indent="0" algn="l" rtl="0">
                        <a:spcBef>
                          <a:spcPts val="0"/>
                        </a:spcBef>
                        <a:spcAft>
                          <a:spcPts val="0"/>
                        </a:spcAft>
                        <a:buNone/>
                      </a:pPr>
                      <a:r>
                        <a:rPr lang="en-US" sz="1800" b="0">
                          <a:solidFill>
                            <a:srgbClr val="6B6B6B"/>
                          </a:solidFill>
                          <a:latin typeface="Arial"/>
                          <a:ea typeface="Arial"/>
                          <a:cs typeface="Arial"/>
                          <a:sym typeface="Arial"/>
                        </a:rPr>
                        <a:t>Colectarea și examinarea datelor</a:t>
                      </a:r>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97" name="Google Shape;297;p27"/>
          <p:cNvGraphicFramePr/>
          <p:nvPr/>
        </p:nvGraphicFramePr>
        <p:xfrm>
          <a:off x="2753999" y="3148578"/>
          <a:ext cx="1953150" cy="914410"/>
        </p:xfrm>
        <a:graphic>
          <a:graphicData uri="http://schemas.openxmlformats.org/drawingml/2006/table">
            <a:tbl>
              <a:tblPr firstRow="1" bandRow="1">
                <a:noFill/>
                <a:tableStyleId>{C5E50550-5B34-42D5-AB48-6E606C8C2350}</a:tableStyleId>
              </a:tblPr>
              <a:tblGrid>
                <a:gridCol w="1953150"/>
              </a:tblGrid>
              <a:tr h="545075">
                <a:tc>
                  <a:txBody>
                    <a:bodyPr/>
                    <a:lstStyle/>
                    <a:p>
                      <a:pPr marL="0" marR="0" lvl="0" indent="0" algn="l" rtl="0">
                        <a:spcBef>
                          <a:spcPts val="0"/>
                        </a:spcBef>
                        <a:spcAft>
                          <a:spcPts val="0"/>
                        </a:spcAft>
                        <a:buNone/>
                      </a:pPr>
                      <a:r>
                        <a:rPr lang="en-US" sz="1800" b="0">
                          <a:solidFill>
                            <a:srgbClr val="6B6B6B"/>
                          </a:solidFill>
                          <a:latin typeface="Arial"/>
                          <a:ea typeface="Arial"/>
                          <a:cs typeface="Arial"/>
                          <a:sym typeface="Arial"/>
                        </a:rPr>
                        <a:t>Monitorizarea efectelor secundare</a:t>
                      </a:r>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98" name="Google Shape;298;p27"/>
          <p:cNvGraphicFramePr/>
          <p:nvPr/>
        </p:nvGraphicFramePr>
        <p:xfrm>
          <a:off x="4568176" y="4208271"/>
          <a:ext cx="1953150" cy="914410"/>
        </p:xfrm>
        <a:graphic>
          <a:graphicData uri="http://schemas.openxmlformats.org/drawingml/2006/table">
            <a:tbl>
              <a:tblPr firstRow="1" bandRow="1">
                <a:noFill/>
                <a:tableStyleId>{C5E50550-5B34-42D5-AB48-6E606C8C2350}</a:tableStyleId>
              </a:tblPr>
              <a:tblGrid>
                <a:gridCol w="1953150"/>
              </a:tblGrid>
              <a:tr h="677350">
                <a:tc>
                  <a:txBody>
                    <a:bodyPr/>
                    <a:lstStyle/>
                    <a:p>
                      <a:pPr marL="0" marR="0" lvl="0" indent="0" algn="l" rtl="0">
                        <a:spcBef>
                          <a:spcPts val="0"/>
                        </a:spcBef>
                        <a:spcAft>
                          <a:spcPts val="0"/>
                        </a:spcAft>
                        <a:buNone/>
                      </a:pPr>
                      <a:r>
                        <a:rPr lang="en-US" sz="1800" b="0">
                          <a:solidFill>
                            <a:srgbClr val="6B6B6B"/>
                          </a:solidFill>
                          <a:latin typeface="Arial"/>
                          <a:ea typeface="Arial"/>
                          <a:cs typeface="Arial"/>
                          <a:sym typeface="Arial"/>
                        </a:rPr>
                        <a:t>Identificarea și înțelegerea riscurilor</a:t>
                      </a:r>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99" name="Google Shape;299;p27"/>
          <p:cNvGraphicFramePr/>
          <p:nvPr/>
        </p:nvGraphicFramePr>
        <p:xfrm>
          <a:off x="6852129" y="4205242"/>
          <a:ext cx="1953150" cy="1188730"/>
        </p:xfrm>
        <a:graphic>
          <a:graphicData uri="http://schemas.openxmlformats.org/drawingml/2006/table">
            <a:tbl>
              <a:tblPr firstRow="1" bandRow="1">
                <a:noFill/>
                <a:tableStyleId>{C5E50550-5B34-42D5-AB48-6E606C8C2350}</a:tableStyleId>
              </a:tblPr>
              <a:tblGrid>
                <a:gridCol w="1953150"/>
              </a:tblGrid>
              <a:tr h="729125">
                <a:tc>
                  <a:txBody>
                    <a:bodyPr/>
                    <a:lstStyle/>
                    <a:p>
                      <a:pPr marL="0" marR="0" lvl="0" indent="0" algn="l" rtl="0">
                        <a:spcBef>
                          <a:spcPts val="0"/>
                        </a:spcBef>
                        <a:spcAft>
                          <a:spcPts val="0"/>
                        </a:spcAft>
                        <a:buNone/>
                      </a:pPr>
                      <a:r>
                        <a:rPr lang="en-US" sz="1800" b="0">
                          <a:solidFill>
                            <a:srgbClr val="6B6B6B"/>
                          </a:solidFill>
                          <a:latin typeface="Arial"/>
                          <a:ea typeface="Arial"/>
                          <a:cs typeface="Arial"/>
                          <a:sym typeface="Arial"/>
                        </a:rPr>
                        <a:t>Comunicarea și gestionarea riscurilor în mod corespunzător</a:t>
                      </a:r>
                      <a:endParaRPr/>
                    </a:p>
                  </a:txBody>
                  <a:tcPr marL="91450"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300" name="Google Shape;300;p27"/>
          <p:cNvSpPr txBox="1"/>
          <p:nvPr/>
        </p:nvSpPr>
        <p:spPr>
          <a:xfrm>
            <a:off x="884303" y="2284311"/>
            <a:ext cx="7252829" cy="6626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Rockwell"/>
                <a:ea typeface="Rockwell"/>
                <a:cs typeface="Rockwell"/>
                <a:sym typeface="Rockwell"/>
              </a:rPr>
              <a:t>SIGURANȚA VACCINULUI CONTINUĂ SĂ FIE MONITORIZATĂ</a:t>
            </a:r>
            <a:endParaRPr sz="2000">
              <a:solidFill>
                <a:schemeClr val="dk1"/>
              </a:solidFill>
              <a:latin typeface="Calibri"/>
              <a:ea typeface="Calibri"/>
              <a:cs typeface="Calibri"/>
              <a:sym typeface="Calibri"/>
            </a:endParaRPr>
          </a:p>
        </p:txBody>
      </p:sp>
      <p:pic>
        <p:nvPicPr>
          <p:cNvPr id="301" name="Google Shape;301;p27"/>
          <p:cNvPicPr preferRelativeResize="0"/>
          <p:nvPr/>
        </p:nvPicPr>
        <p:blipFill rotWithShape="1">
          <a:blip r:embed="rId4">
            <a:alphaModFix/>
          </a:blip>
          <a:srcRect/>
          <a:stretch/>
        </p:blipFill>
        <p:spPr>
          <a:xfrm>
            <a:off x="812800" y="3425811"/>
            <a:ext cx="1267593" cy="1121138"/>
          </a:xfrm>
          <a:prstGeom prst="rect">
            <a:avLst/>
          </a:prstGeom>
          <a:noFill/>
          <a:ln>
            <a:noFill/>
          </a:ln>
        </p:spPr>
      </p:pic>
      <p:pic>
        <p:nvPicPr>
          <p:cNvPr id="302" name="Google Shape;302;p27"/>
          <p:cNvPicPr preferRelativeResize="0"/>
          <p:nvPr/>
        </p:nvPicPr>
        <p:blipFill rotWithShape="1">
          <a:blip r:embed="rId5">
            <a:alphaModFix/>
          </a:blip>
          <a:srcRect/>
          <a:stretch/>
        </p:blipFill>
        <p:spPr>
          <a:xfrm>
            <a:off x="2759138" y="4205120"/>
            <a:ext cx="1130300" cy="1130300"/>
          </a:xfrm>
          <a:prstGeom prst="rect">
            <a:avLst/>
          </a:prstGeom>
          <a:noFill/>
          <a:ln>
            <a:noFill/>
          </a:ln>
        </p:spPr>
      </p:pic>
      <p:pic>
        <p:nvPicPr>
          <p:cNvPr id="303" name="Google Shape;303;p27"/>
          <p:cNvPicPr preferRelativeResize="0"/>
          <p:nvPr/>
        </p:nvPicPr>
        <p:blipFill rotWithShape="1">
          <a:blip r:embed="rId6">
            <a:alphaModFix/>
          </a:blip>
          <a:srcRect/>
          <a:stretch/>
        </p:blipFill>
        <p:spPr>
          <a:xfrm>
            <a:off x="4552533" y="2984872"/>
            <a:ext cx="1174750" cy="1054100"/>
          </a:xfrm>
          <a:prstGeom prst="rect">
            <a:avLst/>
          </a:prstGeom>
          <a:noFill/>
          <a:ln>
            <a:noFill/>
          </a:ln>
        </p:spPr>
      </p:pic>
      <p:pic>
        <p:nvPicPr>
          <p:cNvPr id="304" name="Google Shape;304;p27"/>
          <p:cNvPicPr preferRelativeResize="0"/>
          <p:nvPr/>
        </p:nvPicPr>
        <p:blipFill rotWithShape="1">
          <a:blip r:embed="rId7">
            <a:alphaModFix/>
          </a:blip>
          <a:srcRect/>
          <a:stretch/>
        </p:blipFill>
        <p:spPr>
          <a:xfrm>
            <a:off x="6873324" y="3083976"/>
            <a:ext cx="1208727" cy="11211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8"/>
          <p:cNvPicPr preferRelativeResize="0"/>
          <p:nvPr/>
        </p:nvPicPr>
        <p:blipFill rotWithShape="1">
          <a:blip r:embed="rId3">
            <a:alphaModFix/>
          </a:blip>
          <a:srcRect/>
          <a:stretch/>
        </p:blipFill>
        <p:spPr>
          <a:xfrm>
            <a:off x="1993394" y="2131256"/>
            <a:ext cx="4253721" cy="4253721"/>
          </a:xfrm>
          <a:prstGeom prst="rect">
            <a:avLst/>
          </a:prstGeom>
          <a:noFill/>
          <a:ln>
            <a:noFill/>
          </a:ln>
        </p:spPr>
      </p:pic>
      <p:sp>
        <p:nvSpPr>
          <p:cNvPr id="311" name="Google Shape;311;p28"/>
          <p:cNvSpPr txBox="1">
            <a:spLocks noGrp="1"/>
          </p:cNvSpPr>
          <p:nvPr>
            <p:ph type="body" idx="1"/>
          </p:nvPr>
        </p:nvSpPr>
        <p:spPr>
          <a:xfrm>
            <a:off x="805052" y="2829899"/>
            <a:ext cx="3685500" cy="529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800"/>
              <a:buNone/>
            </a:pPr>
            <a:r>
              <a:rPr lang="en-US"/>
              <a:t>CONTRAINDICAȚIE</a:t>
            </a:r>
            <a:endParaRPr/>
          </a:p>
        </p:txBody>
      </p:sp>
      <p:sp>
        <p:nvSpPr>
          <p:cNvPr id="312" name="Google Shape;312;p28"/>
          <p:cNvSpPr txBox="1">
            <a:spLocks noGrp="1"/>
          </p:cNvSpPr>
          <p:nvPr>
            <p:ph type="body" idx="2"/>
          </p:nvPr>
        </p:nvSpPr>
        <p:spPr>
          <a:xfrm>
            <a:off x="804988" y="3690264"/>
            <a:ext cx="3685500" cy="30570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US" sz="1800"/>
              <a:t>O afecțiune rară la un beneficiar (al vaccinului) care crește riscul reacțiilor adverse grave.</a:t>
            </a:r>
            <a:endParaRPr/>
          </a:p>
          <a:p>
            <a:pPr marL="228600" lvl="0" indent="-228600" algn="l" rtl="0">
              <a:lnSpc>
                <a:spcPct val="100000"/>
              </a:lnSpc>
              <a:spcBef>
                <a:spcPts val="1000"/>
              </a:spcBef>
              <a:spcAft>
                <a:spcPts val="0"/>
              </a:spcAft>
              <a:buSzPts val="1800"/>
              <a:buChar char="•"/>
            </a:pPr>
            <a:r>
              <a:rPr lang="en-US" sz="1800"/>
              <a:t>Singura contraindicație aplicabilă tuturor vaccinurilor este un istoric al unei reacții alergice severe după o doză anterioară de vaccin sau o componentă a vaccinului.</a:t>
            </a:r>
            <a:endParaRPr/>
          </a:p>
        </p:txBody>
      </p:sp>
      <p:sp>
        <p:nvSpPr>
          <p:cNvPr id="313" name="Google Shape;313;p28"/>
          <p:cNvSpPr txBox="1">
            <a:spLocks noGrp="1"/>
          </p:cNvSpPr>
          <p:nvPr>
            <p:ph type="body" idx="3"/>
          </p:nvPr>
        </p:nvSpPr>
        <p:spPr>
          <a:xfrm>
            <a:off x="4629150" y="2829911"/>
            <a:ext cx="3887400" cy="529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800"/>
              <a:buNone/>
            </a:pPr>
            <a:r>
              <a:rPr lang="en-US"/>
              <a:t>PRECAUȚIE</a:t>
            </a:r>
            <a:endParaRPr/>
          </a:p>
        </p:txBody>
      </p:sp>
      <p:sp>
        <p:nvSpPr>
          <p:cNvPr id="314" name="Google Shape;314;p28"/>
          <p:cNvSpPr txBox="1">
            <a:spLocks noGrp="1"/>
          </p:cNvSpPr>
          <p:nvPr>
            <p:ph type="body" idx="4"/>
          </p:nvPr>
        </p:nvSpPr>
        <p:spPr>
          <a:xfrm>
            <a:off x="4629150" y="3728989"/>
            <a:ext cx="3887391" cy="275645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US" sz="1800"/>
              <a:t>O condiție a beneficiarului care poate crește riscul unei reacții adverse grave poate provoca confuzie în diagnosticare sau poate pune în pericol capacitatea vaccinului de a crea imunitate.</a:t>
            </a:r>
            <a:endParaRPr/>
          </a:p>
          <a:p>
            <a:pPr marL="228600" lvl="0" indent="-228600" algn="l" rtl="0">
              <a:lnSpc>
                <a:spcPct val="100000"/>
              </a:lnSpc>
              <a:spcBef>
                <a:spcPts val="1000"/>
              </a:spcBef>
              <a:spcAft>
                <a:spcPts val="0"/>
              </a:spcAft>
              <a:buSzPts val="1800"/>
              <a:buChar char="•"/>
            </a:pPr>
            <a:r>
              <a:rPr lang="en-US" sz="1800"/>
              <a:t>Poate fi administrat un vaccin dacă beneficiile vaccinului depășesc riscul.</a:t>
            </a:r>
            <a:endParaRPr/>
          </a:p>
        </p:txBody>
      </p:sp>
      <p:sp>
        <p:nvSpPr>
          <p:cNvPr id="315" name="Google Shape;315;p28"/>
          <p:cNvSpPr txBox="1">
            <a:spLocks noGrp="1"/>
          </p:cNvSpPr>
          <p:nvPr>
            <p:ph type="title"/>
          </p:nvPr>
        </p:nvSpPr>
        <p:spPr>
          <a:xfrm>
            <a:off x="812800" y="963848"/>
            <a:ext cx="7156500" cy="96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Font typeface="Rockwell"/>
              <a:buNone/>
            </a:pPr>
            <a:r>
              <a:rPr lang="en-US" sz="2880"/>
              <a:t>CONTRAINDICAȚII ȘI PRECAUȚII</a:t>
            </a:r>
            <a:endParaRPr/>
          </a:p>
        </p:txBody>
      </p:sp>
      <p:sp>
        <p:nvSpPr>
          <p:cNvPr id="316" name="Google Shape;316;p28"/>
          <p:cNvSpPr txBox="1">
            <a:spLocks noGrp="1"/>
          </p:cNvSpPr>
          <p:nvPr>
            <p:ph type="body" idx="5"/>
          </p:nvPr>
        </p:nvSpPr>
        <p:spPr>
          <a:xfrm>
            <a:off x="812805" y="1579072"/>
            <a:ext cx="7986000" cy="1129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Contraindicațiile și precauțiile sunt condițiile în care vaccinurile nu trebuie administrate. Majoritatea acestor condiții sunt temporare, astfel încât imunizările pot fi adesea administrate mai târziu, când condițiile nu mai persistă.</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876849" y="937718"/>
            <a:ext cx="8002500" cy="70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dirty="0"/>
              <a:t>EFECTELE PERICULOASE ALE ACOPERIRII SLABE ALE IMUNIZĂRII</a:t>
            </a:r>
            <a:endParaRPr dirty="0"/>
          </a:p>
        </p:txBody>
      </p:sp>
      <p:sp>
        <p:nvSpPr>
          <p:cNvPr id="323" name="Google Shape;323;p29"/>
          <p:cNvSpPr txBox="1">
            <a:spLocks noGrp="1"/>
          </p:cNvSpPr>
          <p:nvPr>
            <p:ph type="body" idx="1"/>
          </p:nvPr>
        </p:nvSpPr>
        <p:spPr>
          <a:xfrm>
            <a:off x="892722" y="2039619"/>
            <a:ext cx="6798300" cy="38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dirty="0">
                <a:solidFill>
                  <a:schemeClr val="dk1"/>
                </a:solidFill>
                <a:latin typeface="Rockwell"/>
                <a:ea typeface="Rockwell"/>
                <a:cs typeface="Rockwell"/>
                <a:sym typeface="Rockwell"/>
              </a:rPr>
              <a:t>CHIAR ȘI GRUPURILE MICI CU O ACOPERIRE SLABĂ POT DECLANȘA EPIDEMII MORTALE</a:t>
            </a:r>
            <a:endParaRPr dirty="0"/>
          </a:p>
          <a:p>
            <a:pPr marL="228600" lvl="0" indent="-50800" algn="l" rtl="0">
              <a:lnSpc>
                <a:spcPct val="90000"/>
              </a:lnSpc>
              <a:spcBef>
                <a:spcPts val="1000"/>
              </a:spcBef>
              <a:spcAft>
                <a:spcPts val="0"/>
              </a:spcAft>
              <a:buClr>
                <a:srgbClr val="E07004"/>
              </a:buClr>
              <a:buSzPts val="2800"/>
              <a:buNone/>
            </a:pPr>
            <a:endParaRPr dirty="0"/>
          </a:p>
        </p:txBody>
      </p:sp>
      <p:pic>
        <p:nvPicPr>
          <p:cNvPr id="324" name="Google Shape;324;p29"/>
          <p:cNvPicPr preferRelativeResize="0"/>
          <p:nvPr/>
        </p:nvPicPr>
        <p:blipFill rotWithShape="1">
          <a:blip r:embed="rId3">
            <a:alphaModFix/>
          </a:blip>
          <a:srcRect/>
          <a:stretch/>
        </p:blipFill>
        <p:spPr>
          <a:xfrm>
            <a:off x="4900345" y="2765344"/>
            <a:ext cx="914401" cy="645460"/>
          </a:xfrm>
          <a:prstGeom prst="rect">
            <a:avLst/>
          </a:prstGeom>
          <a:noFill/>
          <a:ln>
            <a:noFill/>
          </a:ln>
        </p:spPr>
      </p:pic>
      <p:pic>
        <p:nvPicPr>
          <p:cNvPr id="325" name="Google Shape;325;p29"/>
          <p:cNvPicPr preferRelativeResize="0"/>
          <p:nvPr/>
        </p:nvPicPr>
        <p:blipFill rotWithShape="1">
          <a:blip r:embed="rId4">
            <a:alphaModFix/>
          </a:blip>
          <a:srcRect t="11011" b="11780"/>
          <a:stretch/>
        </p:blipFill>
        <p:spPr>
          <a:xfrm>
            <a:off x="533437" y="2887728"/>
            <a:ext cx="914400" cy="705997"/>
          </a:xfrm>
          <a:prstGeom prst="rect">
            <a:avLst/>
          </a:prstGeom>
          <a:noFill/>
          <a:ln>
            <a:noFill/>
          </a:ln>
        </p:spPr>
      </p:pic>
      <p:pic>
        <p:nvPicPr>
          <p:cNvPr id="326" name="Google Shape;326;p29"/>
          <p:cNvPicPr preferRelativeResize="0"/>
          <p:nvPr/>
        </p:nvPicPr>
        <p:blipFill rotWithShape="1">
          <a:blip r:embed="rId5">
            <a:alphaModFix/>
          </a:blip>
          <a:srcRect/>
          <a:stretch/>
        </p:blipFill>
        <p:spPr>
          <a:xfrm>
            <a:off x="6933849" y="2559032"/>
            <a:ext cx="914400" cy="608240"/>
          </a:xfrm>
          <a:prstGeom prst="rect">
            <a:avLst/>
          </a:prstGeom>
          <a:noFill/>
          <a:ln>
            <a:noFill/>
          </a:ln>
        </p:spPr>
      </p:pic>
      <p:pic>
        <p:nvPicPr>
          <p:cNvPr id="327" name="Google Shape;327;p29"/>
          <p:cNvPicPr preferRelativeResize="0"/>
          <p:nvPr/>
        </p:nvPicPr>
        <p:blipFill rotWithShape="1">
          <a:blip r:embed="rId6">
            <a:alphaModFix/>
          </a:blip>
          <a:srcRect t="9374" b="12637"/>
          <a:stretch/>
        </p:blipFill>
        <p:spPr>
          <a:xfrm>
            <a:off x="2763489" y="2783960"/>
            <a:ext cx="914400" cy="608240"/>
          </a:xfrm>
          <a:prstGeom prst="rect">
            <a:avLst/>
          </a:prstGeom>
          <a:noFill/>
          <a:ln>
            <a:noFill/>
          </a:ln>
        </p:spPr>
      </p:pic>
      <p:graphicFrame>
        <p:nvGraphicFramePr>
          <p:cNvPr id="328" name="Google Shape;328;p29"/>
          <p:cNvGraphicFramePr/>
          <p:nvPr/>
        </p:nvGraphicFramePr>
        <p:xfrm>
          <a:off x="6933849" y="3255853"/>
          <a:ext cx="2194700" cy="1950730"/>
        </p:xfrm>
        <a:graphic>
          <a:graphicData uri="http://schemas.openxmlformats.org/drawingml/2006/table">
            <a:tbl>
              <a:tblPr firstRow="1" bandRow="1">
                <a:noFill/>
                <a:tableStyleId>{C5E50550-5B34-42D5-AB48-6E606C8C2350}</a:tableStyleId>
              </a:tblPr>
              <a:tblGrid>
                <a:gridCol w="2194700"/>
              </a:tblGrid>
              <a:tr h="1525625">
                <a:tc>
                  <a:txBody>
                    <a:bodyPr/>
                    <a:lstStyle/>
                    <a:p>
                      <a:pPr marL="0" marR="0" lvl="0" indent="0" algn="l" rtl="0">
                        <a:spcBef>
                          <a:spcPts val="0"/>
                        </a:spcBef>
                        <a:spcAft>
                          <a:spcPts val="0"/>
                        </a:spcAft>
                        <a:buNone/>
                      </a:pPr>
                      <a:r>
                        <a:rPr lang="en-US" sz="1800" b="0">
                          <a:solidFill>
                            <a:srgbClr val="6B6B6B"/>
                          </a:solidFill>
                          <a:latin typeface="Arial"/>
                          <a:ea typeface="Arial"/>
                          <a:cs typeface="Arial"/>
                          <a:sym typeface="Arial"/>
                        </a:rPr>
                        <a:t>Rujeola: Europa înregistrează un număr record de cazuri și 37 de decese până acum în acest an</a:t>
                      </a:r>
                      <a:endParaRPr/>
                    </a:p>
                    <a:p>
                      <a:pPr marL="0" marR="0" lvl="0" indent="0" algn="l" rtl="0">
                        <a:spcBef>
                          <a:spcPts val="0"/>
                        </a:spcBef>
                        <a:spcAft>
                          <a:spcPts val="0"/>
                        </a:spcAft>
                        <a:buNone/>
                      </a:pPr>
                      <a:r>
                        <a:rPr lang="en-US" sz="1400" b="0">
                          <a:solidFill>
                            <a:srgbClr val="6B6B6B"/>
                          </a:solidFill>
                          <a:latin typeface="Arial"/>
                          <a:ea typeface="Arial"/>
                          <a:cs typeface="Arial"/>
                          <a:sym typeface="Arial"/>
                        </a:rPr>
                        <a:t>(20 August 2018)</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29" name="Google Shape;329;p29"/>
          <p:cNvGraphicFramePr/>
          <p:nvPr/>
        </p:nvGraphicFramePr>
        <p:xfrm>
          <a:off x="4900355" y="3797834"/>
          <a:ext cx="1755225" cy="1615450"/>
        </p:xfrm>
        <a:graphic>
          <a:graphicData uri="http://schemas.openxmlformats.org/drawingml/2006/table">
            <a:tbl>
              <a:tblPr firstRow="1" bandRow="1">
                <a:noFill/>
                <a:tableStyleId>{C5E50550-5B34-42D5-AB48-6E606C8C2350}</a:tableStyleId>
              </a:tblPr>
              <a:tblGrid>
                <a:gridCol w="1755225"/>
              </a:tblGrid>
              <a:tr h="741650">
                <a:tc>
                  <a:txBody>
                    <a:bodyPr/>
                    <a:lstStyle/>
                    <a:p>
                      <a:pPr marL="0" marR="0" lvl="0" indent="0" algn="l" rtl="0">
                        <a:lnSpc>
                          <a:spcPct val="100000"/>
                        </a:lnSpc>
                        <a:spcBef>
                          <a:spcPts val="0"/>
                        </a:spcBef>
                        <a:spcAft>
                          <a:spcPts val="0"/>
                        </a:spcAft>
                        <a:buClr>
                          <a:srgbClr val="6B6B6B"/>
                        </a:buClr>
                        <a:buSzPts val="1800"/>
                        <a:buFont typeface="Arial"/>
                        <a:buNone/>
                      </a:pPr>
                      <a:r>
                        <a:rPr lang="en-US" sz="1800" b="0">
                          <a:solidFill>
                            <a:srgbClr val="6B6B6B"/>
                          </a:solidFill>
                          <a:latin typeface="Arial"/>
                          <a:ea typeface="Arial"/>
                          <a:cs typeface="Arial"/>
                          <a:sym typeface="Arial"/>
                        </a:rPr>
                        <a:t>2.295 cazuri de rujeolă raportate în Italia în 2018.</a:t>
                      </a:r>
                      <a:endParaRPr/>
                    </a:p>
                    <a:p>
                      <a:pPr marL="0" marR="0" lvl="0" indent="0" algn="l" rtl="0">
                        <a:lnSpc>
                          <a:spcPct val="100000"/>
                        </a:lnSpc>
                        <a:spcBef>
                          <a:spcPts val="0"/>
                        </a:spcBef>
                        <a:spcAft>
                          <a:spcPts val="0"/>
                        </a:spcAft>
                        <a:buClr>
                          <a:srgbClr val="6B6B6B"/>
                        </a:buClr>
                        <a:buSzPts val="1400"/>
                        <a:buFont typeface="Arial"/>
                        <a:buNone/>
                      </a:pPr>
                      <a:r>
                        <a:rPr lang="en-US" sz="1400" b="0">
                          <a:solidFill>
                            <a:srgbClr val="6B6B6B"/>
                          </a:solidFill>
                          <a:latin typeface="Arial"/>
                          <a:ea typeface="Arial"/>
                          <a:cs typeface="Arial"/>
                          <a:sym typeface="Arial"/>
                        </a:rPr>
                        <a:t>(25 No</a:t>
                      </a:r>
                      <a:r>
                        <a:rPr lang="en-US" b="0">
                          <a:solidFill>
                            <a:srgbClr val="6B6B6B"/>
                          </a:solidFill>
                          <a:latin typeface="Arial"/>
                          <a:ea typeface="Arial"/>
                          <a:cs typeface="Arial"/>
                          <a:sym typeface="Arial"/>
                        </a:rPr>
                        <a:t>iembrie</a:t>
                      </a:r>
                      <a:r>
                        <a:rPr lang="en-US" sz="1400" b="0">
                          <a:solidFill>
                            <a:srgbClr val="6B6B6B"/>
                          </a:solidFill>
                          <a:latin typeface="Arial"/>
                          <a:ea typeface="Arial"/>
                          <a:cs typeface="Arial"/>
                          <a:sym typeface="Arial"/>
                        </a:rPr>
                        <a:t> 2018)</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30" name="Google Shape;330;p29"/>
          <p:cNvGraphicFramePr/>
          <p:nvPr/>
        </p:nvGraphicFramePr>
        <p:xfrm>
          <a:off x="552814" y="3483268"/>
          <a:ext cx="1834600" cy="1676410"/>
        </p:xfrm>
        <a:graphic>
          <a:graphicData uri="http://schemas.openxmlformats.org/drawingml/2006/table">
            <a:tbl>
              <a:tblPr firstRow="1" bandRow="1">
                <a:noFill/>
                <a:tableStyleId>{C5E50550-5B34-42D5-AB48-6E606C8C2350}</a:tableStyleId>
              </a:tblPr>
              <a:tblGrid>
                <a:gridCol w="1834600"/>
              </a:tblGrid>
              <a:tr h="1152950">
                <a:tc>
                  <a:txBody>
                    <a:bodyPr/>
                    <a:lstStyle/>
                    <a:p>
                      <a:pPr marL="0" marR="0" lvl="0" indent="0" algn="l" rtl="0">
                        <a:lnSpc>
                          <a:spcPct val="100000"/>
                        </a:lnSpc>
                        <a:spcBef>
                          <a:spcPts val="0"/>
                        </a:spcBef>
                        <a:spcAft>
                          <a:spcPts val="0"/>
                        </a:spcAft>
                        <a:buClr>
                          <a:srgbClr val="6B6B6B"/>
                        </a:buClr>
                        <a:buSzPts val="1800"/>
                        <a:buFont typeface="Arial"/>
                        <a:buNone/>
                      </a:pPr>
                      <a:r>
                        <a:rPr lang="en-US" sz="1800" b="0">
                          <a:solidFill>
                            <a:srgbClr val="6B6B6B"/>
                          </a:solidFill>
                          <a:latin typeface="Arial"/>
                          <a:ea typeface="Arial"/>
                          <a:cs typeface="Arial"/>
                          <a:sym typeface="Arial"/>
                        </a:rPr>
                        <a:t>Numărul de cazuri de rujeolă atinge un record în Europa</a:t>
                      </a:r>
                      <a:endParaRPr/>
                    </a:p>
                    <a:p>
                      <a:pPr marL="0" marR="0" lvl="0" indent="0" algn="l" rtl="0">
                        <a:lnSpc>
                          <a:spcPct val="100000"/>
                        </a:lnSpc>
                        <a:spcBef>
                          <a:spcPts val="0"/>
                        </a:spcBef>
                        <a:spcAft>
                          <a:spcPts val="0"/>
                        </a:spcAft>
                        <a:buClr>
                          <a:srgbClr val="6B6B6B"/>
                        </a:buClr>
                        <a:buSzPts val="1400"/>
                        <a:buFont typeface="Arial"/>
                        <a:buNone/>
                      </a:pPr>
                      <a:r>
                        <a:rPr lang="en-US" sz="1400" b="0">
                          <a:solidFill>
                            <a:srgbClr val="6B6B6B"/>
                          </a:solidFill>
                          <a:latin typeface="Arial"/>
                          <a:ea typeface="Arial"/>
                          <a:cs typeface="Arial"/>
                          <a:sym typeface="Arial"/>
                        </a:rPr>
                        <a:t>(23 August 2018)</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31" name="Google Shape;331;p29"/>
          <p:cNvGraphicFramePr/>
          <p:nvPr/>
        </p:nvGraphicFramePr>
        <p:xfrm>
          <a:off x="2783810" y="3546667"/>
          <a:ext cx="1834600" cy="1676410"/>
        </p:xfrm>
        <a:graphic>
          <a:graphicData uri="http://schemas.openxmlformats.org/drawingml/2006/table">
            <a:tbl>
              <a:tblPr firstRow="1" bandRow="1">
                <a:noFill/>
                <a:tableStyleId>{C5E50550-5B34-42D5-AB48-6E606C8C2350}</a:tableStyleId>
              </a:tblPr>
              <a:tblGrid>
                <a:gridCol w="1834600"/>
              </a:tblGrid>
              <a:tr h="741650">
                <a:tc>
                  <a:txBody>
                    <a:bodyPr/>
                    <a:lstStyle/>
                    <a:p>
                      <a:pPr marL="0" marR="0" lvl="0" indent="0" algn="l" rtl="0">
                        <a:lnSpc>
                          <a:spcPct val="100000"/>
                        </a:lnSpc>
                        <a:spcBef>
                          <a:spcPts val="0"/>
                        </a:spcBef>
                        <a:spcAft>
                          <a:spcPts val="0"/>
                        </a:spcAft>
                        <a:buClr>
                          <a:srgbClr val="6B6B6B"/>
                        </a:buClr>
                        <a:buSzPts val="1800"/>
                        <a:buFont typeface="Arial"/>
                        <a:buNone/>
                      </a:pPr>
                      <a:r>
                        <a:rPr lang="en-US" sz="1800" b="0">
                          <a:solidFill>
                            <a:srgbClr val="6B6B6B"/>
                          </a:solidFill>
                          <a:latin typeface="Arial"/>
                          <a:ea typeface="Arial"/>
                          <a:cs typeface="Arial"/>
                          <a:sym typeface="Arial"/>
                        </a:rPr>
                        <a:t>Cazurile de rujeolă în Europa au înregistrat un nivel record</a:t>
                      </a:r>
                      <a:endParaRPr/>
                    </a:p>
                    <a:p>
                      <a:pPr marL="0" marR="0" lvl="0" indent="0" algn="l" rtl="0">
                        <a:lnSpc>
                          <a:spcPct val="100000"/>
                        </a:lnSpc>
                        <a:spcBef>
                          <a:spcPts val="0"/>
                        </a:spcBef>
                        <a:spcAft>
                          <a:spcPts val="0"/>
                        </a:spcAft>
                        <a:buClr>
                          <a:srgbClr val="6B6B6B"/>
                        </a:buClr>
                        <a:buSzPts val="1400"/>
                        <a:buFont typeface="Arial"/>
                        <a:buNone/>
                      </a:pPr>
                      <a:r>
                        <a:rPr lang="en-US" sz="1400" b="0">
                          <a:solidFill>
                            <a:srgbClr val="6B6B6B"/>
                          </a:solidFill>
                          <a:latin typeface="Arial"/>
                          <a:ea typeface="Arial"/>
                          <a:cs typeface="Arial"/>
                          <a:sym typeface="Arial"/>
                        </a:rPr>
                        <a:t>(20 August 2018)</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332" name="Google Shape;332;p29"/>
          <p:cNvGraphicFramePr/>
          <p:nvPr/>
        </p:nvGraphicFramePr>
        <p:xfrm>
          <a:off x="2735543" y="5634638"/>
          <a:ext cx="4955425" cy="853450"/>
        </p:xfrm>
        <a:graphic>
          <a:graphicData uri="http://schemas.openxmlformats.org/drawingml/2006/table">
            <a:tbl>
              <a:tblPr firstRow="1" bandRow="1">
                <a:noFill/>
                <a:tableStyleId>{C5E50550-5B34-42D5-AB48-6E606C8C2350}</a:tableStyleId>
              </a:tblPr>
              <a:tblGrid>
                <a:gridCol w="4955425"/>
              </a:tblGrid>
              <a:tr h="741650">
                <a:tc>
                  <a:txBody>
                    <a:bodyPr/>
                    <a:lstStyle/>
                    <a:p>
                      <a:pPr marL="0" marR="0" lvl="0" indent="0" algn="l" rtl="0">
                        <a:lnSpc>
                          <a:spcPct val="100000"/>
                        </a:lnSpc>
                        <a:spcBef>
                          <a:spcPts val="0"/>
                        </a:spcBef>
                        <a:spcAft>
                          <a:spcPts val="0"/>
                        </a:spcAft>
                        <a:buClr>
                          <a:srgbClr val="6B6B6B"/>
                        </a:buClr>
                        <a:buSzPts val="1800"/>
                        <a:buFont typeface="Arial"/>
                        <a:buNone/>
                      </a:pPr>
                      <a:r>
                        <a:rPr lang="en-US" sz="1800" b="0">
                          <a:solidFill>
                            <a:srgbClr val="6B6B6B"/>
                          </a:solidFill>
                          <a:latin typeface="Arial"/>
                          <a:ea typeface="Arial"/>
                          <a:cs typeface="Arial"/>
                          <a:sym typeface="Arial"/>
                        </a:rPr>
                        <a:t>Odată cu răspândirea bruscă a rujeolei, sunt amenințate "decenii de progres".</a:t>
                      </a:r>
                      <a:endParaRPr/>
                    </a:p>
                    <a:p>
                      <a:pPr marL="0" marR="0" lvl="0" indent="0" algn="l" rtl="0">
                        <a:lnSpc>
                          <a:spcPct val="100000"/>
                        </a:lnSpc>
                        <a:spcBef>
                          <a:spcPts val="0"/>
                        </a:spcBef>
                        <a:spcAft>
                          <a:spcPts val="0"/>
                        </a:spcAft>
                        <a:buClr>
                          <a:srgbClr val="6B6B6B"/>
                        </a:buClr>
                        <a:buSzPts val="1400"/>
                        <a:buFont typeface="Arial"/>
                        <a:buNone/>
                      </a:pPr>
                      <a:r>
                        <a:rPr lang="en-US" sz="1400" b="0">
                          <a:solidFill>
                            <a:srgbClr val="6B6B6B"/>
                          </a:solidFill>
                          <a:latin typeface="Arial"/>
                          <a:ea typeface="Arial"/>
                          <a:cs typeface="Arial"/>
                          <a:sym typeface="Arial"/>
                        </a:rPr>
                        <a:t>(29 August 2018)</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pic>
        <p:nvPicPr>
          <p:cNvPr id="333" name="Google Shape;333;p29"/>
          <p:cNvPicPr preferRelativeResize="0"/>
          <p:nvPr/>
        </p:nvPicPr>
        <p:blipFill rotWithShape="1">
          <a:blip r:embed="rId7">
            <a:alphaModFix/>
          </a:blip>
          <a:srcRect/>
          <a:stretch/>
        </p:blipFill>
        <p:spPr>
          <a:xfrm>
            <a:off x="537612" y="5761540"/>
            <a:ext cx="1919660" cy="571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MITURI COMUNE</a:t>
            </a:r>
            <a:endParaRPr/>
          </a:p>
        </p:txBody>
      </p:sp>
      <p:sp>
        <p:nvSpPr>
          <p:cNvPr id="340" name="Google Shape;340;p30"/>
          <p:cNvSpPr txBox="1">
            <a:spLocks noGrp="1"/>
          </p:cNvSpPr>
          <p:nvPr>
            <p:ph type="body" idx="1"/>
          </p:nvPr>
        </p:nvSpPr>
        <p:spPr>
          <a:xfrm>
            <a:off x="813816" y="2286000"/>
            <a:ext cx="4663018" cy="38209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b="1">
                <a:solidFill>
                  <a:schemeClr val="dk1"/>
                </a:solidFill>
                <a:latin typeface="Rockwell"/>
                <a:ea typeface="Rockwell"/>
                <a:cs typeface="Rockwell"/>
                <a:sym typeface="Rockwell"/>
              </a:rPr>
              <a:t>MIT: </a:t>
            </a:r>
            <a:r>
              <a:rPr lang="en-US" sz="2400">
                <a:solidFill>
                  <a:schemeClr val="dk1"/>
                </a:solidFill>
                <a:latin typeface="Rockwell"/>
                <a:ea typeface="Rockwell"/>
                <a:cs typeface="Rockwell"/>
                <a:sym typeface="Rockwell"/>
              </a:rPr>
              <a:t>VACCINURILE - CAUZA AUTISMULUI</a:t>
            </a:r>
            <a:endParaRPr>
              <a:solidFill>
                <a:schemeClr val="dk1"/>
              </a:solidFill>
              <a:latin typeface="Rockwell"/>
              <a:ea typeface="Rockwell"/>
              <a:cs typeface="Rockwell"/>
              <a:sym typeface="Rockwell"/>
            </a:endParaRPr>
          </a:p>
          <a:p>
            <a:pPr marL="228600" lvl="0" indent="-228600" algn="l" rtl="0">
              <a:lnSpc>
                <a:spcPct val="90000"/>
              </a:lnSpc>
              <a:spcBef>
                <a:spcPts val="1000"/>
              </a:spcBef>
              <a:spcAft>
                <a:spcPts val="0"/>
              </a:spcAft>
              <a:buSzPts val="1800"/>
              <a:buChar char="•"/>
            </a:pPr>
            <a:r>
              <a:rPr lang="en-US" sz="1800"/>
              <a:t>Mitul a fost provocat de cercetări eronate și frauduloase</a:t>
            </a:r>
            <a:endParaRPr/>
          </a:p>
          <a:p>
            <a:pPr marL="228600" lvl="0" indent="-228600" algn="l" rtl="0">
              <a:lnSpc>
                <a:spcPct val="90000"/>
              </a:lnSpc>
              <a:spcBef>
                <a:spcPts val="1000"/>
              </a:spcBef>
              <a:spcAft>
                <a:spcPts val="0"/>
              </a:spcAft>
              <a:buSzPts val="1800"/>
              <a:buChar char="•"/>
            </a:pPr>
            <a:r>
              <a:rPr lang="en-US" sz="1800"/>
              <a:t>Studiul a fost retras și autorului principal i s-a revocat licența medicală</a:t>
            </a:r>
            <a:endParaRPr/>
          </a:p>
          <a:p>
            <a:pPr marL="228600" lvl="0" indent="-228600" algn="l" rtl="0">
              <a:lnSpc>
                <a:spcPct val="90000"/>
              </a:lnSpc>
              <a:spcBef>
                <a:spcPts val="1000"/>
              </a:spcBef>
              <a:spcAft>
                <a:spcPts val="0"/>
              </a:spcAft>
              <a:buSzPts val="1800"/>
              <a:buChar char="•"/>
            </a:pPr>
            <a:r>
              <a:rPr lang="en-US" sz="1800"/>
              <a:t>Studiile ulterioare nu au găsit nici o legătură între vaccinuri și ingredientele lor și autismul</a:t>
            </a:r>
            <a:endParaRPr/>
          </a:p>
        </p:txBody>
      </p:sp>
      <p:sp>
        <p:nvSpPr>
          <p:cNvPr id="341" name="Google Shape;341;p30"/>
          <p:cNvSpPr/>
          <p:nvPr/>
        </p:nvSpPr>
        <p:spPr>
          <a:xfrm flipH="1">
            <a:off x="7096200" y="2359654"/>
            <a:ext cx="942154" cy="942154"/>
          </a:xfrm>
          <a:prstGeom prst="ellipse">
            <a:avLst/>
          </a:prstGeom>
          <a:solidFill>
            <a:srgbClr val="3E5E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sp>
        <p:nvSpPr>
          <p:cNvPr id="342" name="Google Shape;342;p30"/>
          <p:cNvSpPr/>
          <p:nvPr/>
        </p:nvSpPr>
        <p:spPr>
          <a:xfrm>
            <a:off x="5731567" y="3058887"/>
            <a:ext cx="2523737" cy="2523737"/>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ckwell"/>
                <a:ea typeface="Rockwell"/>
                <a:cs typeface="Rockwell"/>
                <a:sym typeface="Rockwell"/>
              </a:rPr>
              <a:t>VERDICT:</a:t>
            </a:r>
            <a:endParaRPr/>
          </a:p>
          <a:p>
            <a:pPr marL="0" marR="0" lvl="0" indent="0" algn="ctr" rtl="0">
              <a:spcBef>
                <a:spcPts val="0"/>
              </a:spcBef>
              <a:spcAft>
                <a:spcPts val="0"/>
              </a:spcAft>
              <a:buNone/>
            </a:pPr>
            <a:r>
              <a:rPr lang="en-US" sz="1800">
                <a:solidFill>
                  <a:schemeClr val="lt1"/>
                </a:solidFill>
                <a:latin typeface="Rockwell"/>
                <a:ea typeface="Rockwell"/>
                <a:cs typeface="Rockwell"/>
                <a:sym typeface="Rockwell"/>
              </a:rPr>
              <a:t>NU EXISTĂ LEGĂTURI ÎNTRE VACCINURI ȘI AUTISM</a:t>
            </a:r>
            <a:endParaRPr sz="1800">
              <a:solidFill>
                <a:srgbClr val="D8E2F3"/>
              </a:solidFill>
              <a:latin typeface="Arial"/>
              <a:ea typeface="Arial"/>
              <a:cs typeface="Arial"/>
              <a:sym typeface="Arial"/>
            </a:endParaRPr>
          </a:p>
        </p:txBody>
      </p:sp>
      <p:pic>
        <p:nvPicPr>
          <p:cNvPr id="343" name="Google Shape;343;p30"/>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pic>
        <p:nvPicPr>
          <p:cNvPr id="344" name="Google Shape;344;p30"/>
          <p:cNvPicPr preferRelativeResize="0"/>
          <p:nvPr/>
        </p:nvPicPr>
        <p:blipFill rotWithShape="1">
          <a:blip r:embed="rId4">
            <a:alphaModFix/>
          </a:blip>
          <a:srcRect/>
          <a:stretch/>
        </p:blipFill>
        <p:spPr>
          <a:xfrm>
            <a:off x="7333669" y="2515470"/>
            <a:ext cx="510759" cy="5107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1"/>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MITURI COMUNE</a:t>
            </a:r>
            <a:endParaRPr/>
          </a:p>
        </p:txBody>
      </p:sp>
      <p:pic>
        <p:nvPicPr>
          <p:cNvPr id="351" name="Google Shape;351;p31"/>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sp>
        <p:nvSpPr>
          <p:cNvPr id="352" name="Google Shape;352;p31"/>
          <p:cNvSpPr/>
          <p:nvPr/>
        </p:nvSpPr>
        <p:spPr>
          <a:xfrm>
            <a:off x="6193569" y="3556193"/>
            <a:ext cx="2747415" cy="2747415"/>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ckwell"/>
                <a:ea typeface="Rockwell"/>
                <a:cs typeface="Rockwell"/>
                <a:sym typeface="Rockwell"/>
              </a:rPr>
              <a:t>VERDICT: </a:t>
            </a:r>
            <a:r>
              <a:rPr lang="en-US" sz="1800">
                <a:solidFill>
                  <a:schemeClr val="lt1"/>
                </a:solidFill>
                <a:latin typeface="Rockwell"/>
                <a:ea typeface="Rockwell"/>
                <a:cs typeface="Rockwell"/>
                <a:sym typeface="Rockwell"/>
              </a:rPr>
              <a:t>EXTINDEREA PERIOADELOR DE VACCINARE LASĂ COPIII NEPROTEJAȚI</a:t>
            </a:r>
            <a:endParaRPr sz="1800">
              <a:solidFill>
                <a:srgbClr val="D8E2F3"/>
              </a:solidFill>
              <a:latin typeface="Arial"/>
              <a:ea typeface="Arial"/>
              <a:cs typeface="Arial"/>
              <a:sym typeface="Arial"/>
            </a:endParaRPr>
          </a:p>
        </p:txBody>
      </p:sp>
      <p:sp>
        <p:nvSpPr>
          <p:cNvPr id="353" name="Google Shape;353;p31"/>
          <p:cNvSpPr/>
          <p:nvPr/>
        </p:nvSpPr>
        <p:spPr>
          <a:xfrm flipH="1">
            <a:off x="6193569" y="2852849"/>
            <a:ext cx="1152302" cy="1152302"/>
          </a:xfrm>
          <a:prstGeom prst="ellipse">
            <a:avLst/>
          </a:prstGeom>
          <a:solidFill>
            <a:srgbClr val="3E5E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pic>
        <p:nvPicPr>
          <p:cNvPr id="354" name="Google Shape;354;p31"/>
          <p:cNvPicPr preferRelativeResize="0"/>
          <p:nvPr/>
        </p:nvPicPr>
        <p:blipFill rotWithShape="1">
          <a:blip r:embed="rId4">
            <a:alphaModFix/>
          </a:blip>
          <a:srcRect/>
          <a:stretch/>
        </p:blipFill>
        <p:spPr>
          <a:xfrm>
            <a:off x="6461853" y="3091397"/>
            <a:ext cx="615733" cy="615733"/>
          </a:xfrm>
          <a:prstGeom prst="rect">
            <a:avLst/>
          </a:prstGeom>
          <a:noFill/>
          <a:ln>
            <a:noFill/>
          </a:ln>
        </p:spPr>
      </p:pic>
      <p:sp>
        <p:nvSpPr>
          <p:cNvPr id="355" name="Google Shape;355;p31"/>
          <p:cNvSpPr txBox="1">
            <a:spLocks noGrp="1"/>
          </p:cNvSpPr>
          <p:nvPr>
            <p:ph type="body" idx="1"/>
          </p:nvPr>
        </p:nvSpPr>
        <p:spPr>
          <a:xfrm>
            <a:off x="813816" y="2286000"/>
            <a:ext cx="5193986" cy="40233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b="1">
                <a:solidFill>
                  <a:schemeClr val="dk1"/>
                </a:solidFill>
                <a:latin typeface="Rockwell"/>
                <a:ea typeface="Rockwell"/>
                <a:cs typeface="Rockwell"/>
                <a:sym typeface="Rockwell"/>
              </a:rPr>
              <a:t>MIT: </a:t>
            </a:r>
            <a:r>
              <a:rPr lang="en-US" sz="2400">
                <a:solidFill>
                  <a:schemeClr val="dk1"/>
                </a:solidFill>
                <a:latin typeface="Rockwell"/>
                <a:ea typeface="Rockwell"/>
                <a:cs typeface="Rockwell"/>
                <a:sym typeface="Rockwell"/>
              </a:rPr>
              <a:t>REPARTIZAREA VACCINURILOR PENTRU COPII ESTE MAI INDICATĂ PRIN UTILIZAREA UNUI ORAR ALTERNATIV</a:t>
            </a:r>
            <a:endParaRPr/>
          </a:p>
          <a:p>
            <a:pPr marL="228600" lvl="0" indent="-228600" algn="l" rtl="0">
              <a:lnSpc>
                <a:spcPct val="90000"/>
              </a:lnSpc>
              <a:spcBef>
                <a:spcPts val="1000"/>
              </a:spcBef>
              <a:spcAft>
                <a:spcPts val="0"/>
              </a:spcAft>
              <a:buSzPts val="1800"/>
              <a:buChar char="•"/>
            </a:pPr>
            <a:r>
              <a:rPr lang="en-US" sz="1800"/>
              <a:t>De la naștere, sistemul imunitar al unui copil este bine echipat pentru a răspunde vaccinurilor</a:t>
            </a:r>
            <a:endParaRPr/>
          </a:p>
          <a:p>
            <a:pPr marL="228600" lvl="0" indent="-228600" algn="l" rtl="0">
              <a:lnSpc>
                <a:spcPct val="90000"/>
              </a:lnSpc>
              <a:spcBef>
                <a:spcPts val="1000"/>
              </a:spcBef>
              <a:spcAft>
                <a:spcPts val="0"/>
              </a:spcAft>
              <a:buSzPts val="1800"/>
              <a:buChar char="•"/>
            </a:pPr>
            <a:r>
              <a:rPr lang="en-US" sz="1800"/>
              <a:t>Nu există dovezi că extinderea graficului îmbunătățește rezultatele în domeniul sănătății</a:t>
            </a:r>
            <a:endParaRPr/>
          </a:p>
          <a:p>
            <a:pPr marL="228600" lvl="0" indent="-228600" algn="l" rtl="0">
              <a:lnSpc>
                <a:spcPct val="90000"/>
              </a:lnSpc>
              <a:spcBef>
                <a:spcPts val="1000"/>
              </a:spcBef>
              <a:spcAft>
                <a:spcPts val="0"/>
              </a:spcAft>
              <a:buClr>
                <a:srgbClr val="E07004"/>
              </a:buClr>
              <a:buSzPts val="1800"/>
              <a:buChar char="•"/>
            </a:pPr>
            <a:r>
              <a:rPr lang="en-US" sz="1800"/>
              <a:t>Amânarea vaccinurilor mărește timpul în care copiii vor fi sensibili la boli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MITURI COMUNE</a:t>
            </a:r>
            <a:endParaRPr/>
          </a:p>
        </p:txBody>
      </p:sp>
      <p:sp>
        <p:nvSpPr>
          <p:cNvPr id="362" name="Google Shape;362;p32"/>
          <p:cNvSpPr txBox="1">
            <a:spLocks noGrp="1"/>
          </p:cNvSpPr>
          <p:nvPr>
            <p:ph type="body" idx="1"/>
          </p:nvPr>
        </p:nvSpPr>
        <p:spPr>
          <a:xfrm>
            <a:off x="813816" y="2286000"/>
            <a:ext cx="4536621" cy="38209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b="1">
                <a:solidFill>
                  <a:schemeClr val="dk1"/>
                </a:solidFill>
                <a:latin typeface="Rockwell"/>
                <a:ea typeface="Rockwell"/>
                <a:cs typeface="Rockwell"/>
                <a:sym typeface="Rockwell"/>
              </a:rPr>
              <a:t>MIT: </a:t>
            </a:r>
            <a:r>
              <a:rPr lang="en-US" sz="2400">
                <a:solidFill>
                  <a:schemeClr val="dk1"/>
                </a:solidFill>
                <a:latin typeface="Rockwell"/>
                <a:ea typeface="Rockwell"/>
                <a:cs typeface="Rockwell"/>
                <a:sym typeface="Rockwell"/>
              </a:rPr>
              <a:t>VACCINURILE PROVOACĂ BOLILE PE CARE SUNT DESTINATE SĂ LE PREVINĂ</a:t>
            </a:r>
            <a:endParaRPr sz="2000">
              <a:solidFill>
                <a:schemeClr val="dk1"/>
              </a:solidFill>
              <a:latin typeface="Rockwell"/>
              <a:ea typeface="Rockwell"/>
              <a:cs typeface="Rockwell"/>
              <a:sym typeface="Rockwell"/>
            </a:endParaRPr>
          </a:p>
          <a:p>
            <a:pPr marL="228600" lvl="0" indent="-228600" algn="l" rtl="0">
              <a:lnSpc>
                <a:spcPct val="90000"/>
              </a:lnSpc>
              <a:spcBef>
                <a:spcPts val="1000"/>
              </a:spcBef>
              <a:spcAft>
                <a:spcPts val="0"/>
              </a:spcAft>
              <a:buSzPts val="1800"/>
              <a:buChar char="•"/>
            </a:pPr>
            <a:r>
              <a:rPr lang="en-US" sz="1800"/>
              <a:t>Vaccinurile inactivate nu pot provoca boli</a:t>
            </a:r>
            <a:endParaRPr/>
          </a:p>
          <a:p>
            <a:pPr marL="228600" lvl="0" indent="-228600" algn="l" rtl="0">
              <a:lnSpc>
                <a:spcPct val="90000"/>
              </a:lnSpc>
              <a:spcBef>
                <a:spcPts val="1000"/>
              </a:spcBef>
              <a:spcAft>
                <a:spcPts val="0"/>
              </a:spcAft>
              <a:buSzPts val="1800"/>
              <a:buChar char="•"/>
            </a:pPr>
            <a:r>
              <a:rPr lang="en-US" sz="1800"/>
              <a:t>Este aproape nemaiauzit ca vaccinurile atenuate vii să provoace boli</a:t>
            </a:r>
            <a:endParaRPr/>
          </a:p>
          <a:p>
            <a:pPr marL="228600" lvl="0" indent="-228600" algn="l" rtl="0">
              <a:lnSpc>
                <a:spcPct val="90000"/>
              </a:lnSpc>
              <a:spcBef>
                <a:spcPts val="1000"/>
              </a:spcBef>
              <a:spcAft>
                <a:spcPts val="0"/>
              </a:spcAft>
              <a:buSzPts val="1800"/>
              <a:buChar char="•"/>
            </a:pPr>
            <a:r>
              <a:rPr lang="en-US" sz="1800"/>
              <a:t>Simptomele ușoare sunt rare, dar pot indica răspunsul sistemului imunitar (nu o infecție)</a:t>
            </a:r>
            <a:endParaRPr/>
          </a:p>
        </p:txBody>
      </p:sp>
      <p:sp>
        <p:nvSpPr>
          <p:cNvPr id="363" name="Google Shape;363;p32"/>
          <p:cNvSpPr/>
          <p:nvPr/>
        </p:nvSpPr>
        <p:spPr>
          <a:xfrm>
            <a:off x="5792850" y="2793489"/>
            <a:ext cx="2994663" cy="2994663"/>
          </a:xfrm>
          <a:prstGeom prst="ellipse">
            <a:avLst/>
          </a:prstGeom>
          <a:solidFill>
            <a:srgbClr val="3E5E9F"/>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Rockwell"/>
                <a:ea typeface="Rockwell"/>
                <a:cs typeface="Rockwell"/>
                <a:sym typeface="Rockwell"/>
              </a:rPr>
              <a:t>VERDICT:</a:t>
            </a:r>
            <a:endParaRPr/>
          </a:p>
          <a:p>
            <a:pPr marL="0" marR="0" lvl="0" indent="0" algn="ctr" rtl="0">
              <a:spcBef>
                <a:spcPts val="0"/>
              </a:spcBef>
              <a:spcAft>
                <a:spcPts val="0"/>
              </a:spcAft>
              <a:buNone/>
            </a:pPr>
            <a:r>
              <a:rPr lang="en-US" sz="1800">
                <a:solidFill>
                  <a:schemeClr val="lt1"/>
                </a:solidFill>
                <a:latin typeface="Rockwell"/>
                <a:ea typeface="Rockwell"/>
                <a:cs typeface="Rockwell"/>
                <a:sym typeface="Rockwell"/>
              </a:rPr>
              <a:t>ÎNAINTE DE APROBARE VACCINURILE SUNT SUPUSE UNOR TESTE ȘI MONITORIZĂRI EXTENSIVE</a:t>
            </a:r>
            <a:endParaRPr/>
          </a:p>
        </p:txBody>
      </p:sp>
      <p:sp>
        <p:nvSpPr>
          <p:cNvPr id="364" name="Google Shape;364;p32"/>
          <p:cNvSpPr/>
          <p:nvPr/>
        </p:nvSpPr>
        <p:spPr>
          <a:xfrm>
            <a:off x="5459466" y="4754882"/>
            <a:ext cx="1033272" cy="1033272"/>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pic>
        <p:nvPicPr>
          <p:cNvPr id="365" name="Google Shape;365;p32"/>
          <p:cNvPicPr preferRelativeResize="0"/>
          <p:nvPr/>
        </p:nvPicPr>
        <p:blipFill rotWithShape="1">
          <a:blip r:embed="rId3">
            <a:alphaModFix/>
          </a:blip>
          <a:srcRect/>
          <a:stretch/>
        </p:blipFill>
        <p:spPr>
          <a:xfrm>
            <a:off x="5705569" y="5021510"/>
            <a:ext cx="541065" cy="541065"/>
          </a:xfrm>
          <a:prstGeom prst="rect">
            <a:avLst/>
          </a:prstGeom>
          <a:noFill/>
          <a:ln>
            <a:noFill/>
          </a:ln>
        </p:spPr>
      </p:pic>
      <p:pic>
        <p:nvPicPr>
          <p:cNvPr id="366" name="Google Shape;366;p32"/>
          <p:cNvPicPr preferRelativeResize="0"/>
          <p:nvPr/>
        </p:nvPicPr>
        <p:blipFill rotWithShape="1">
          <a:blip r:embed="rId4">
            <a:alphaModFix/>
          </a:blip>
          <a:srcRect/>
          <a:stretch/>
        </p:blipFill>
        <p:spPr>
          <a:xfrm rot="10800000">
            <a:off x="2258354" y="5788999"/>
            <a:ext cx="1472220" cy="1069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3"/>
          <p:cNvPicPr preferRelativeResize="0"/>
          <p:nvPr/>
        </p:nvPicPr>
        <p:blipFill rotWithShape="1">
          <a:blip r:embed="rId3">
            <a:alphaModFix/>
          </a:blip>
          <a:srcRect/>
          <a:stretch/>
        </p:blipFill>
        <p:spPr>
          <a:xfrm rot="10800000">
            <a:off x="2258354" y="5788999"/>
            <a:ext cx="1472220" cy="1069001"/>
          </a:xfrm>
          <a:prstGeom prst="rect">
            <a:avLst/>
          </a:prstGeom>
          <a:noFill/>
          <a:ln>
            <a:noFill/>
          </a:ln>
        </p:spPr>
      </p:pic>
      <p:sp>
        <p:nvSpPr>
          <p:cNvPr id="373" name="Google Shape;373;p33"/>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MITURI COMUNE</a:t>
            </a:r>
            <a:endParaRPr/>
          </a:p>
        </p:txBody>
      </p:sp>
      <p:sp>
        <p:nvSpPr>
          <p:cNvPr id="374" name="Google Shape;374;p33"/>
          <p:cNvSpPr txBox="1">
            <a:spLocks noGrp="1"/>
          </p:cNvSpPr>
          <p:nvPr>
            <p:ph type="body" idx="1"/>
          </p:nvPr>
        </p:nvSpPr>
        <p:spPr>
          <a:xfrm>
            <a:off x="813825" y="2286000"/>
            <a:ext cx="5561100" cy="382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400" b="1">
                <a:solidFill>
                  <a:schemeClr val="dk1"/>
                </a:solidFill>
                <a:latin typeface="Rockwell"/>
                <a:ea typeface="Rockwell"/>
                <a:cs typeface="Rockwell"/>
                <a:sym typeface="Rockwell"/>
              </a:rPr>
              <a:t>MIT: </a:t>
            </a:r>
            <a:r>
              <a:rPr lang="en-US" sz="2400">
                <a:solidFill>
                  <a:schemeClr val="dk1"/>
                </a:solidFill>
                <a:latin typeface="Rockwell"/>
                <a:ea typeface="Rockwell"/>
                <a:cs typeface="Rockwell"/>
                <a:sym typeface="Rockwell"/>
              </a:rPr>
              <a:t>COPILUL MEU ESTE EXPUS UNUI RISC DE VĂTĂMARE MAI MARE DE LA VACCIN DECÂT ÎNSĂȘI DE LA BOALA ÎN SINE</a:t>
            </a:r>
            <a:endParaRPr>
              <a:latin typeface="Rockwell"/>
              <a:ea typeface="Rockwell"/>
              <a:cs typeface="Rockwell"/>
              <a:sym typeface="Rockwell"/>
            </a:endParaRPr>
          </a:p>
          <a:p>
            <a:pPr marL="228600" lvl="0" indent="-228600" algn="l" rtl="0">
              <a:lnSpc>
                <a:spcPct val="90000"/>
              </a:lnSpc>
              <a:spcBef>
                <a:spcPts val="1000"/>
              </a:spcBef>
              <a:spcAft>
                <a:spcPts val="0"/>
              </a:spcAft>
              <a:buSzPts val="1800"/>
              <a:buChar char="•"/>
            </a:pPr>
            <a:r>
              <a:rPr lang="en-US" sz="1800"/>
              <a:t>Riscurile infecției naturale sunt mai mari decât riscurile de imunizare pentru fiecare vaccin recomandat</a:t>
            </a:r>
            <a:endParaRPr/>
          </a:p>
          <a:p>
            <a:pPr marL="228600" lvl="0" indent="-228600" algn="l" rtl="0">
              <a:lnSpc>
                <a:spcPct val="90000"/>
              </a:lnSpc>
              <a:spcBef>
                <a:spcPts val="1000"/>
              </a:spcBef>
              <a:spcAft>
                <a:spcPts val="0"/>
              </a:spcAft>
              <a:buSzPts val="1800"/>
              <a:buChar char="•"/>
            </a:pPr>
            <a:r>
              <a:rPr lang="en-US" sz="1800"/>
              <a:t>Efectele secundare severe de la imunizare sunt incredibil de rare</a:t>
            </a:r>
            <a:endParaRPr/>
          </a:p>
          <a:p>
            <a:pPr marL="228600" lvl="0" indent="-228600" algn="l" rtl="0">
              <a:lnSpc>
                <a:spcPct val="90000"/>
              </a:lnSpc>
              <a:spcBef>
                <a:spcPts val="1000"/>
              </a:spcBef>
              <a:spcAft>
                <a:spcPts val="0"/>
              </a:spcAft>
              <a:buSzPts val="1800"/>
              <a:buChar char="•"/>
            </a:pPr>
            <a:r>
              <a:rPr lang="en-US" sz="1800"/>
              <a:t>Imunizarea este cea mai bună protecție împotriva bolilor mortale</a:t>
            </a:r>
            <a:endParaRPr/>
          </a:p>
          <a:p>
            <a:pPr marL="228600" lvl="0" indent="-228600" algn="l" rtl="0">
              <a:lnSpc>
                <a:spcPct val="90000"/>
              </a:lnSpc>
              <a:spcBef>
                <a:spcPts val="1000"/>
              </a:spcBef>
              <a:spcAft>
                <a:spcPts val="0"/>
              </a:spcAft>
              <a:buClr>
                <a:srgbClr val="E07004"/>
              </a:buClr>
              <a:buSzPts val="1800"/>
              <a:buChar char="•"/>
            </a:pPr>
            <a:r>
              <a:rPr lang="en-US" sz="1800"/>
              <a:t>Imunizarea previne bolile individuale și epidemiile de scară largă</a:t>
            </a:r>
            <a:endParaRPr/>
          </a:p>
        </p:txBody>
      </p:sp>
      <p:sp>
        <p:nvSpPr>
          <p:cNvPr id="375" name="Google Shape;375;p33"/>
          <p:cNvSpPr/>
          <p:nvPr/>
        </p:nvSpPr>
        <p:spPr>
          <a:xfrm>
            <a:off x="6168740" y="3487818"/>
            <a:ext cx="2802025" cy="2802025"/>
          </a:xfrm>
          <a:prstGeom prst="ellipse">
            <a:avLst/>
          </a:prstGeom>
          <a:solidFill>
            <a:srgbClr val="3E5E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Rockwell"/>
                <a:ea typeface="Rockwell"/>
                <a:cs typeface="Rockwell"/>
                <a:sym typeface="Rockwell"/>
              </a:rPr>
              <a:t>VERDICT:</a:t>
            </a:r>
            <a:endParaRPr dirty="0"/>
          </a:p>
          <a:p>
            <a:pPr lvl="0" algn="ctr"/>
            <a:r>
              <a:rPr lang="en-US" sz="1800" dirty="0">
                <a:solidFill>
                  <a:schemeClr val="lt1"/>
                </a:solidFill>
                <a:latin typeface="Rockwell"/>
                <a:ea typeface="Rockwell"/>
                <a:cs typeface="Rockwell"/>
                <a:sym typeface="Rockwell"/>
              </a:rPr>
              <a:t>BENEFICIUL IMUNIZĂRII DEPĂȘEȘTE CU MULT RISCUL</a:t>
            </a:r>
            <a:endParaRPr dirty="0"/>
          </a:p>
        </p:txBody>
      </p:sp>
      <p:sp>
        <p:nvSpPr>
          <p:cNvPr id="376" name="Google Shape;376;p33"/>
          <p:cNvSpPr/>
          <p:nvPr/>
        </p:nvSpPr>
        <p:spPr>
          <a:xfrm>
            <a:off x="7813547" y="2971182"/>
            <a:ext cx="1033272" cy="1033272"/>
          </a:xfrm>
          <a:prstGeom prst="ellipse">
            <a:avLst/>
          </a:prstGeom>
          <a:solidFill>
            <a:srgbClr val="D64E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8E2F3"/>
              </a:solidFill>
              <a:latin typeface="Arial"/>
              <a:ea typeface="Arial"/>
              <a:cs typeface="Arial"/>
              <a:sym typeface="Arial"/>
            </a:endParaRPr>
          </a:p>
        </p:txBody>
      </p:sp>
      <p:pic>
        <p:nvPicPr>
          <p:cNvPr id="377" name="Google Shape;377;p33"/>
          <p:cNvPicPr preferRelativeResize="0"/>
          <p:nvPr/>
        </p:nvPicPr>
        <p:blipFill rotWithShape="1">
          <a:blip r:embed="rId4">
            <a:alphaModFix/>
          </a:blip>
          <a:srcRect/>
          <a:stretch/>
        </p:blipFill>
        <p:spPr>
          <a:xfrm>
            <a:off x="8024670" y="3228042"/>
            <a:ext cx="620568" cy="4964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a:spLocks noGrp="1"/>
          </p:cNvSpPr>
          <p:nvPr>
            <p:ph type="title"/>
          </p:nvPr>
        </p:nvSpPr>
        <p:spPr>
          <a:xfrm>
            <a:off x="812799" y="890248"/>
            <a:ext cx="7284000" cy="103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Font typeface="Rockwell"/>
              <a:buNone/>
            </a:pPr>
            <a:r>
              <a:rPr lang="en-US" sz="2880"/>
              <a:t>COMUNICAREA CU PACIENȚII PENTRU A ASIGURA ÎNCREDEREA ÎN VACCINURI</a:t>
            </a:r>
            <a:endParaRPr/>
          </a:p>
        </p:txBody>
      </p:sp>
      <p:sp>
        <p:nvSpPr>
          <p:cNvPr id="384" name="Google Shape;384;p34"/>
          <p:cNvSpPr txBox="1">
            <a:spLocks noGrp="1"/>
          </p:cNvSpPr>
          <p:nvPr>
            <p:ph type="body" idx="1"/>
          </p:nvPr>
        </p:nvSpPr>
        <p:spPr>
          <a:xfrm>
            <a:off x="4049485" y="2305067"/>
            <a:ext cx="4873133" cy="429786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00"/>
              <a:buChar char="•"/>
            </a:pPr>
            <a:r>
              <a:rPr lang="en-US" sz="1800"/>
              <a:t>Presupune acceptarea</a:t>
            </a:r>
            <a:endParaRPr/>
          </a:p>
          <a:p>
            <a:pPr marL="228600" lvl="0" indent="-228600" algn="l" rtl="0">
              <a:lnSpc>
                <a:spcPct val="100000"/>
              </a:lnSpc>
              <a:spcBef>
                <a:spcPts val="1000"/>
              </a:spcBef>
              <a:spcAft>
                <a:spcPts val="0"/>
              </a:spcAft>
              <a:buSzPts val="1800"/>
              <a:buChar char="•"/>
            </a:pPr>
            <a:r>
              <a:rPr lang="en-US" sz="1800"/>
              <a:t>Ascultarea </a:t>
            </a:r>
            <a:endParaRPr/>
          </a:p>
          <a:p>
            <a:pPr marL="228600" lvl="0" indent="-228600" algn="l" rtl="0">
              <a:lnSpc>
                <a:spcPct val="100000"/>
              </a:lnSpc>
              <a:spcBef>
                <a:spcPts val="1000"/>
              </a:spcBef>
              <a:spcAft>
                <a:spcPts val="0"/>
              </a:spcAft>
              <a:buSzPts val="1800"/>
              <a:buChar char="•"/>
            </a:pPr>
            <a:r>
              <a:rPr lang="en-US" sz="1800"/>
              <a:t>Validarea îngrijorărilor</a:t>
            </a:r>
            <a:endParaRPr/>
          </a:p>
          <a:p>
            <a:pPr marL="228600" lvl="0" indent="-228600" algn="l" rtl="0">
              <a:lnSpc>
                <a:spcPct val="100000"/>
              </a:lnSpc>
              <a:spcBef>
                <a:spcPts val="1000"/>
              </a:spcBef>
              <a:spcAft>
                <a:spcPts val="0"/>
              </a:spcAft>
              <a:buSzPts val="1800"/>
              <a:buChar char="•"/>
            </a:pPr>
            <a:r>
              <a:rPr lang="en-US" sz="1800"/>
              <a:t>Răspundeți la preocupări cu mesaje pozitive despre vaccinuri, informații care dezvăluie mituri</a:t>
            </a:r>
            <a:endParaRPr/>
          </a:p>
          <a:p>
            <a:pPr marL="228600" lvl="0" indent="-228600" algn="l" rtl="0">
              <a:lnSpc>
                <a:spcPct val="100000"/>
              </a:lnSpc>
              <a:spcBef>
                <a:spcPts val="1000"/>
              </a:spcBef>
              <a:spcAft>
                <a:spcPts val="0"/>
              </a:spcAft>
              <a:buSzPts val="1800"/>
              <a:buChar char="•"/>
            </a:pPr>
            <a:r>
              <a:rPr lang="en-US" sz="1800"/>
              <a:t>Comunicarea riscurilor de întârziere a imunizării</a:t>
            </a:r>
            <a:endParaRPr/>
          </a:p>
          <a:p>
            <a:pPr marL="228600" lvl="0" indent="-228600" algn="l" rtl="0">
              <a:lnSpc>
                <a:spcPct val="100000"/>
              </a:lnSpc>
              <a:spcBef>
                <a:spcPts val="1000"/>
              </a:spcBef>
              <a:spcAft>
                <a:spcPts val="0"/>
              </a:spcAft>
              <a:buSzPts val="1800"/>
              <a:buChar char="•"/>
            </a:pPr>
            <a:r>
              <a:rPr lang="en-US" sz="1800"/>
              <a:t>Împărtășiți experiențele despre imunizare</a:t>
            </a:r>
            <a:endParaRPr/>
          </a:p>
          <a:p>
            <a:pPr marL="228600" lvl="0" indent="-228600" algn="l" rtl="0">
              <a:lnSpc>
                <a:spcPct val="100000"/>
              </a:lnSpc>
              <a:spcBef>
                <a:spcPts val="1000"/>
              </a:spcBef>
              <a:spcAft>
                <a:spcPts val="0"/>
              </a:spcAft>
              <a:buSzPts val="1800"/>
              <a:buChar char="•"/>
            </a:pPr>
            <a:r>
              <a:rPr lang="en-US" sz="1800"/>
              <a:t>Discuții ulterioare</a:t>
            </a:r>
            <a:endParaRPr/>
          </a:p>
          <a:p>
            <a:pPr marL="228600" lvl="0" indent="-228600" algn="l" rtl="0">
              <a:lnSpc>
                <a:spcPct val="100000"/>
              </a:lnSpc>
              <a:spcBef>
                <a:spcPts val="1000"/>
              </a:spcBef>
              <a:spcAft>
                <a:spcPts val="0"/>
              </a:spcAft>
              <a:buSzPts val="1800"/>
              <a:buChar char="•"/>
            </a:pPr>
            <a:r>
              <a:rPr lang="en-US" sz="1800"/>
              <a:t>Furnizarea resurselor suplimentare despre vaccinuri</a:t>
            </a:r>
            <a:endParaRPr/>
          </a:p>
        </p:txBody>
      </p:sp>
      <p:pic>
        <p:nvPicPr>
          <p:cNvPr id="385" name="Google Shape;385;p34"/>
          <p:cNvPicPr preferRelativeResize="0"/>
          <p:nvPr/>
        </p:nvPicPr>
        <p:blipFill rotWithShape="1">
          <a:blip r:embed="rId3">
            <a:alphaModFix/>
          </a:blip>
          <a:srcRect/>
          <a:stretch/>
        </p:blipFill>
        <p:spPr>
          <a:xfrm>
            <a:off x="1701074" y="2350465"/>
            <a:ext cx="2113018" cy="2113018"/>
          </a:xfrm>
          <a:prstGeom prst="rect">
            <a:avLst/>
          </a:prstGeom>
          <a:noFill/>
          <a:ln>
            <a:noFill/>
          </a:ln>
        </p:spPr>
      </p:pic>
      <p:sp>
        <p:nvSpPr>
          <p:cNvPr id="386" name="Google Shape;386;p34"/>
          <p:cNvSpPr/>
          <p:nvPr/>
        </p:nvSpPr>
        <p:spPr>
          <a:xfrm flipH="1">
            <a:off x="522511" y="3480234"/>
            <a:ext cx="2867924" cy="2963429"/>
          </a:xfrm>
          <a:prstGeom prst="ellipse">
            <a:avLst/>
          </a:prstGeom>
          <a:blipFill rotWithShape="0">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IMUNIZAREA SALVEAZĂ VIEȚI ȘI MENȚINE OAMENII SĂNĂTOȘI</a:t>
            </a:r>
            <a:endParaRPr/>
          </a:p>
        </p:txBody>
      </p:sp>
      <p:sp>
        <p:nvSpPr>
          <p:cNvPr id="145" name="Google Shape;145;p17"/>
          <p:cNvSpPr txBox="1">
            <a:spLocks noGrp="1"/>
          </p:cNvSpPr>
          <p:nvPr>
            <p:ph type="body" idx="1"/>
          </p:nvPr>
        </p:nvSpPr>
        <p:spPr>
          <a:xfrm>
            <a:off x="819150" y="2356001"/>
            <a:ext cx="4260850" cy="206188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850"/>
              <a:buChar char="•"/>
            </a:pPr>
            <a:r>
              <a:rPr lang="en-US" sz="1850"/>
              <a:t>Imunizarea salvează până la 3 milioane de vieți anual </a:t>
            </a:r>
            <a:endParaRPr/>
          </a:p>
          <a:p>
            <a:pPr marL="228600" lvl="0" indent="-228600" algn="l" rtl="0">
              <a:lnSpc>
                <a:spcPct val="100000"/>
              </a:lnSpc>
              <a:spcBef>
                <a:spcPts val="1000"/>
              </a:spcBef>
              <a:spcAft>
                <a:spcPts val="0"/>
              </a:spcAft>
              <a:buSzPts val="1850"/>
              <a:buChar char="•"/>
            </a:pPr>
            <a:r>
              <a:rPr lang="en-US" sz="1850"/>
              <a:t>Vaccinurile sunt prezente pentru a proteja împotriva următoarelor 26 de boli infecțioase, cu mult mai multe în curs de dezvoltare</a:t>
            </a:r>
            <a:endParaRPr/>
          </a:p>
          <a:p>
            <a:pPr marL="0" lvl="0" indent="0" algn="l" rtl="0">
              <a:lnSpc>
                <a:spcPct val="100000"/>
              </a:lnSpc>
              <a:spcBef>
                <a:spcPts val="1000"/>
              </a:spcBef>
              <a:spcAft>
                <a:spcPts val="0"/>
              </a:spcAft>
              <a:buSzPts val="1850"/>
              <a:buNone/>
            </a:pPr>
            <a:endParaRPr sz="1850"/>
          </a:p>
          <a:p>
            <a:pPr marL="0" lvl="0" indent="0" algn="l" rtl="0">
              <a:lnSpc>
                <a:spcPct val="100000"/>
              </a:lnSpc>
              <a:spcBef>
                <a:spcPts val="1000"/>
              </a:spcBef>
              <a:spcAft>
                <a:spcPts val="0"/>
              </a:spcAft>
              <a:buSzPts val="1850"/>
              <a:buNone/>
            </a:pPr>
            <a:endParaRPr sz="1850"/>
          </a:p>
        </p:txBody>
      </p:sp>
      <p:sp>
        <p:nvSpPr>
          <p:cNvPr id="146" name="Google Shape;146;p17"/>
          <p:cNvSpPr/>
          <p:nvPr/>
        </p:nvSpPr>
        <p:spPr>
          <a:xfrm>
            <a:off x="6278784" y="2112961"/>
            <a:ext cx="2333590" cy="2411301"/>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17"/>
          <p:cNvSpPr/>
          <p:nvPr/>
        </p:nvSpPr>
        <p:spPr>
          <a:xfrm>
            <a:off x="5910199" y="3037969"/>
            <a:ext cx="884237" cy="88423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  </a:t>
            </a:r>
            <a:endParaRPr/>
          </a:p>
        </p:txBody>
      </p:sp>
      <p:pic>
        <p:nvPicPr>
          <p:cNvPr id="148" name="Google Shape;148;p17"/>
          <p:cNvPicPr preferRelativeResize="0"/>
          <p:nvPr/>
        </p:nvPicPr>
        <p:blipFill rotWithShape="1">
          <a:blip r:embed="rId4">
            <a:alphaModFix/>
          </a:blip>
          <a:srcRect/>
          <a:stretch/>
        </p:blipFill>
        <p:spPr>
          <a:xfrm>
            <a:off x="6118240" y="3232517"/>
            <a:ext cx="463471" cy="463471"/>
          </a:xfrm>
          <a:prstGeom prst="rect">
            <a:avLst/>
          </a:prstGeom>
          <a:noFill/>
          <a:ln>
            <a:noFill/>
          </a:ln>
        </p:spPr>
      </p:pic>
      <p:sp>
        <p:nvSpPr>
          <p:cNvPr id="149" name="Google Shape;149;p17"/>
          <p:cNvSpPr txBox="1"/>
          <p:nvPr/>
        </p:nvSpPr>
        <p:spPr>
          <a:xfrm>
            <a:off x="1043925" y="4476600"/>
            <a:ext cx="5339458" cy="19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i="1" dirty="0" err="1">
                <a:solidFill>
                  <a:srgbClr val="6B6B6B"/>
                </a:solidFill>
              </a:rPr>
              <a:t>Holeră</a:t>
            </a:r>
            <a:r>
              <a:rPr lang="en-US" sz="1500" i="1" dirty="0">
                <a:solidFill>
                  <a:srgbClr val="6B6B6B"/>
                </a:solidFill>
              </a:rPr>
              <a:t> </a:t>
            </a:r>
            <a:r>
              <a:rPr lang="en-US" sz="1500" b="0" i="1" u="none" strike="noStrike" cap="none" dirty="0">
                <a:solidFill>
                  <a:srgbClr val="6B6B6B"/>
                </a:solidFill>
                <a:latin typeface="Arial"/>
                <a:ea typeface="Arial"/>
                <a:cs typeface="Arial"/>
                <a:sym typeface="Arial"/>
              </a:rPr>
              <a:t>• </a:t>
            </a:r>
            <a:r>
              <a:rPr lang="en-US" sz="1500" i="1" dirty="0">
                <a:solidFill>
                  <a:srgbClr val="6B6B6B"/>
                </a:solidFill>
              </a:rPr>
              <a:t>Dengue </a:t>
            </a:r>
            <a:r>
              <a:rPr lang="en-US" sz="1500" b="0" i="1" u="none" strike="noStrike" cap="none" dirty="0">
                <a:solidFill>
                  <a:srgbClr val="6B6B6B"/>
                </a:solidFill>
                <a:latin typeface="Arial"/>
                <a:ea typeface="Arial"/>
                <a:cs typeface="Arial"/>
                <a:sym typeface="Arial"/>
              </a:rPr>
              <a:t>• </a:t>
            </a:r>
            <a:r>
              <a:rPr lang="en-US" sz="1500" i="1" dirty="0" err="1">
                <a:solidFill>
                  <a:srgbClr val="6B6B6B"/>
                </a:solidFill>
              </a:rPr>
              <a:t>Difterie</a:t>
            </a:r>
            <a:r>
              <a:rPr lang="en-US" sz="1500" i="1" dirty="0">
                <a:solidFill>
                  <a:srgbClr val="6B6B6B"/>
                </a:solidFill>
              </a:rPr>
              <a:t> </a:t>
            </a:r>
            <a:r>
              <a:rPr lang="en-US" sz="1500" b="0" i="1" u="none" strike="noStrike" cap="none" dirty="0">
                <a:solidFill>
                  <a:srgbClr val="6B6B6B"/>
                </a:solidFill>
                <a:latin typeface="Arial"/>
                <a:ea typeface="Arial"/>
                <a:cs typeface="Arial"/>
                <a:sym typeface="Arial"/>
              </a:rPr>
              <a:t>• </a:t>
            </a:r>
            <a:r>
              <a:rPr lang="en-US" sz="1500" i="1" dirty="0" err="1">
                <a:solidFill>
                  <a:srgbClr val="6B6B6B"/>
                </a:solidFill>
              </a:rPr>
              <a:t>Hepatită</a:t>
            </a:r>
            <a:r>
              <a:rPr lang="en-US" sz="1500" i="1" dirty="0">
                <a:solidFill>
                  <a:srgbClr val="6B6B6B"/>
                </a:solidFill>
              </a:rPr>
              <a:t> </a:t>
            </a:r>
            <a:r>
              <a:rPr lang="en-US" sz="1500" b="0" i="1" u="none" strike="noStrike" cap="none" dirty="0">
                <a:solidFill>
                  <a:srgbClr val="6B6B6B"/>
                </a:solidFill>
                <a:latin typeface="Arial"/>
                <a:ea typeface="Arial"/>
                <a:cs typeface="Arial"/>
                <a:sym typeface="Arial"/>
              </a:rPr>
              <a:t>A • </a:t>
            </a:r>
            <a:r>
              <a:rPr lang="en-US" sz="1500" i="1" dirty="0" err="1">
                <a:solidFill>
                  <a:srgbClr val="6B6B6B"/>
                </a:solidFill>
              </a:rPr>
              <a:t>Hepatită</a:t>
            </a:r>
            <a:r>
              <a:rPr lang="en-US" sz="1500" i="1" dirty="0">
                <a:solidFill>
                  <a:srgbClr val="6B6B6B"/>
                </a:solidFill>
              </a:rPr>
              <a:t> </a:t>
            </a:r>
            <a:r>
              <a:rPr lang="en-US" sz="1500" b="0" i="1" u="none" strike="noStrike" cap="none" dirty="0">
                <a:solidFill>
                  <a:srgbClr val="6B6B6B"/>
                </a:solidFill>
                <a:latin typeface="Arial"/>
                <a:ea typeface="Arial"/>
                <a:cs typeface="Arial"/>
                <a:sym typeface="Arial"/>
              </a:rPr>
              <a:t>B • </a:t>
            </a:r>
            <a:r>
              <a:rPr lang="en-US" sz="1500" i="1" dirty="0" err="1">
                <a:solidFill>
                  <a:srgbClr val="6B6B6B"/>
                </a:solidFill>
              </a:rPr>
              <a:t>Hepatită</a:t>
            </a:r>
            <a:r>
              <a:rPr lang="en-US" sz="1500" i="1" dirty="0">
                <a:solidFill>
                  <a:srgbClr val="6B6B6B"/>
                </a:solidFill>
              </a:rPr>
              <a:t> </a:t>
            </a:r>
            <a:r>
              <a:rPr lang="en-US" sz="1500" b="0" i="1" u="none" strike="noStrike" cap="none" dirty="0">
                <a:solidFill>
                  <a:srgbClr val="6B6B6B"/>
                </a:solidFill>
                <a:latin typeface="Arial"/>
                <a:ea typeface="Arial"/>
                <a:cs typeface="Arial"/>
                <a:sym typeface="Arial"/>
              </a:rPr>
              <a:t>E • </a:t>
            </a:r>
            <a:r>
              <a:rPr lang="en-US" sz="1500" i="1" dirty="0" err="1">
                <a:solidFill>
                  <a:srgbClr val="6B6B6B"/>
                </a:solidFill>
              </a:rPr>
              <a:t>Gripa</a:t>
            </a:r>
            <a:r>
              <a:rPr lang="en-US" sz="1500" i="1" dirty="0">
                <a:solidFill>
                  <a:srgbClr val="6B6B6B"/>
                </a:solidFill>
              </a:rPr>
              <a:t> </a:t>
            </a:r>
            <a:r>
              <a:rPr lang="en-US" sz="1500" i="1" dirty="0" err="1">
                <a:solidFill>
                  <a:srgbClr val="6B6B6B"/>
                </a:solidFill>
              </a:rPr>
              <a:t>bacilului</a:t>
            </a:r>
            <a:r>
              <a:rPr lang="en-US" sz="1500" i="1" dirty="0">
                <a:solidFill>
                  <a:srgbClr val="6B6B6B"/>
                </a:solidFill>
              </a:rPr>
              <a:t> </a:t>
            </a:r>
            <a:r>
              <a:rPr lang="en-US" sz="1500" i="1" dirty="0" err="1">
                <a:solidFill>
                  <a:srgbClr val="6B6B6B"/>
                </a:solidFill>
              </a:rPr>
              <a:t>haemophilus</a:t>
            </a:r>
            <a:r>
              <a:rPr lang="en-US" sz="1500" i="1" dirty="0">
                <a:solidFill>
                  <a:srgbClr val="6B6B6B"/>
                </a:solidFill>
              </a:rPr>
              <a:t> </a:t>
            </a:r>
            <a:r>
              <a:rPr lang="en-US" sz="1500" i="1" dirty="0" err="1">
                <a:solidFill>
                  <a:srgbClr val="6B6B6B"/>
                </a:solidFill>
              </a:rPr>
              <a:t>influenzae</a:t>
            </a:r>
            <a:r>
              <a:rPr lang="en-US" sz="1500" i="1" dirty="0">
                <a:solidFill>
                  <a:srgbClr val="6B6B6B"/>
                </a:solidFill>
              </a:rPr>
              <a:t> tip b (Hib)</a:t>
            </a:r>
            <a:r>
              <a:rPr lang="en-US" sz="1500" b="0" i="1" u="none" strike="noStrike" cap="none" dirty="0">
                <a:solidFill>
                  <a:srgbClr val="6B6B6B"/>
                </a:solidFill>
                <a:latin typeface="Arial"/>
                <a:ea typeface="Arial"/>
                <a:cs typeface="Arial"/>
                <a:sym typeface="Arial"/>
              </a:rPr>
              <a:t> •</a:t>
            </a:r>
            <a:r>
              <a:rPr lang="en-US" sz="1500" i="1" dirty="0">
                <a:solidFill>
                  <a:srgbClr val="6B6B6B"/>
                </a:solidFill>
              </a:rPr>
              <a:t> P</a:t>
            </a:r>
            <a:r>
              <a:rPr lang="en-US" sz="1500" b="0" i="1" u="none" strike="noStrike" cap="none" dirty="0">
                <a:solidFill>
                  <a:srgbClr val="6B6B6B"/>
                </a:solidFill>
                <a:latin typeface="Arial"/>
                <a:ea typeface="Arial"/>
                <a:cs typeface="Arial"/>
                <a:sym typeface="Arial"/>
              </a:rPr>
              <a:t>apillomavirus </a:t>
            </a:r>
            <a:r>
              <a:rPr lang="en-US" sz="1500" b="0" i="1" u="none" strike="noStrike" cap="none" dirty="0" err="1">
                <a:solidFill>
                  <a:srgbClr val="6B6B6B"/>
                </a:solidFill>
                <a:latin typeface="Arial"/>
                <a:ea typeface="Arial"/>
                <a:cs typeface="Arial"/>
                <a:sym typeface="Arial"/>
              </a:rPr>
              <a:t>uman</a:t>
            </a:r>
            <a:r>
              <a:rPr lang="en-US" sz="1500" b="0" i="1" u="none" strike="noStrike" cap="none" dirty="0">
                <a:solidFill>
                  <a:srgbClr val="6B6B6B"/>
                </a:solidFill>
                <a:latin typeface="Arial"/>
                <a:ea typeface="Arial"/>
                <a:cs typeface="Arial"/>
                <a:sym typeface="Arial"/>
              </a:rPr>
              <a:t> • </a:t>
            </a:r>
            <a:r>
              <a:rPr lang="en-US" sz="1500" i="1" dirty="0" err="1">
                <a:solidFill>
                  <a:srgbClr val="6B6B6B"/>
                </a:solidFill>
              </a:rPr>
              <a:t>Gripă</a:t>
            </a:r>
            <a:r>
              <a:rPr lang="en-US" sz="1500" i="1" dirty="0">
                <a:solidFill>
                  <a:srgbClr val="6B6B6B"/>
                </a:solidFill>
              </a:rPr>
              <a:t> </a:t>
            </a:r>
            <a:r>
              <a:rPr lang="en-US" sz="1500" b="0" i="1" u="none" strike="noStrike" cap="none" dirty="0">
                <a:solidFill>
                  <a:srgbClr val="6B6B6B"/>
                </a:solidFill>
                <a:latin typeface="Arial"/>
                <a:ea typeface="Arial"/>
                <a:cs typeface="Arial"/>
                <a:sym typeface="Arial"/>
              </a:rPr>
              <a:t>• </a:t>
            </a:r>
            <a:r>
              <a:rPr lang="en-US" sz="1500" i="1" dirty="0" err="1">
                <a:solidFill>
                  <a:srgbClr val="6B6B6B"/>
                </a:solidFill>
              </a:rPr>
              <a:t>Encefalita</a:t>
            </a:r>
            <a:r>
              <a:rPr lang="en-US" sz="1500" i="1" dirty="0">
                <a:solidFill>
                  <a:srgbClr val="6B6B6B"/>
                </a:solidFill>
              </a:rPr>
              <a:t> </a:t>
            </a:r>
            <a:r>
              <a:rPr lang="en-US" sz="1500" i="1" dirty="0" err="1">
                <a:solidFill>
                  <a:srgbClr val="6B6B6B"/>
                </a:solidFill>
              </a:rPr>
              <a:t>japoneză</a:t>
            </a:r>
            <a:r>
              <a:rPr lang="en-US" sz="1500" i="1" dirty="0">
                <a:solidFill>
                  <a:srgbClr val="6B6B6B"/>
                </a:solidFill>
              </a:rPr>
              <a:t> • </a:t>
            </a:r>
            <a:r>
              <a:rPr lang="en-US" sz="1500" i="1" dirty="0" err="1">
                <a:solidFill>
                  <a:srgbClr val="6B6B6B"/>
                </a:solidFill>
              </a:rPr>
              <a:t>Malarie</a:t>
            </a:r>
            <a:r>
              <a:rPr lang="en-US" sz="1500" i="1" dirty="0">
                <a:solidFill>
                  <a:srgbClr val="6B6B6B"/>
                </a:solidFill>
              </a:rPr>
              <a:t> • </a:t>
            </a:r>
            <a:r>
              <a:rPr lang="en-US" sz="1500" i="1" dirty="0" err="1">
                <a:solidFill>
                  <a:srgbClr val="6B6B6B"/>
                </a:solidFill>
              </a:rPr>
              <a:t>Rujeolă</a:t>
            </a:r>
            <a:r>
              <a:rPr lang="en-US" sz="1500" i="1" dirty="0">
                <a:solidFill>
                  <a:srgbClr val="6B6B6B"/>
                </a:solidFill>
              </a:rPr>
              <a:t> • </a:t>
            </a:r>
            <a:r>
              <a:rPr lang="en-US" sz="1500" i="1" dirty="0" err="1">
                <a:solidFill>
                  <a:srgbClr val="6B6B6B"/>
                </a:solidFill>
              </a:rPr>
              <a:t>Meningită</a:t>
            </a:r>
            <a:r>
              <a:rPr lang="en-US" sz="1500" i="1" dirty="0">
                <a:solidFill>
                  <a:srgbClr val="6B6B6B"/>
                </a:solidFill>
              </a:rPr>
              <a:t> </a:t>
            </a:r>
            <a:r>
              <a:rPr lang="en-US" sz="1500" i="1" dirty="0" err="1">
                <a:solidFill>
                  <a:srgbClr val="6B6B6B"/>
                </a:solidFill>
              </a:rPr>
              <a:t>meningococică</a:t>
            </a:r>
            <a:r>
              <a:rPr lang="en-US" sz="1500" i="1" dirty="0">
                <a:solidFill>
                  <a:srgbClr val="6B6B6B"/>
                </a:solidFill>
              </a:rPr>
              <a:t> • </a:t>
            </a:r>
            <a:r>
              <a:rPr lang="en-US" sz="1500" i="1" dirty="0" err="1">
                <a:solidFill>
                  <a:srgbClr val="6B6B6B"/>
                </a:solidFill>
              </a:rPr>
              <a:t>Oreion</a:t>
            </a:r>
            <a:r>
              <a:rPr lang="en-US" sz="1500" i="1" dirty="0">
                <a:solidFill>
                  <a:srgbClr val="6B6B6B"/>
                </a:solidFill>
              </a:rPr>
              <a:t> • Pertussis (</a:t>
            </a:r>
            <a:r>
              <a:rPr lang="en-US" sz="1500" i="1" dirty="0" err="1">
                <a:solidFill>
                  <a:srgbClr val="6B6B6B"/>
                </a:solidFill>
              </a:rPr>
              <a:t>tuse</a:t>
            </a:r>
            <a:r>
              <a:rPr lang="en-US" sz="1500" i="1" dirty="0">
                <a:solidFill>
                  <a:srgbClr val="6B6B6B"/>
                </a:solidFill>
              </a:rPr>
              <a:t> </a:t>
            </a:r>
            <a:r>
              <a:rPr lang="en-US" sz="1500" i="1" dirty="0" err="1">
                <a:solidFill>
                  <a:srgbClr val="6B6B6B"/>
                </a:solidFill>
              </a:rPr>
              <a:t>convulsivă</a:t>
            </a:r>
            <a:r>
              <a:rPr lang="en-US" sz="1500" i="1" dirty="0">
                <a:solidFill>
                  <a:srgbClr val="6B6B6B"/>
                </a:solidFill>
              </a:rPr>
              <a:t>) • </a:t>
            </a:r>
            <a:r>
              <a:rPr lang="en-US" sz="1500" i="1" dirty="0" err="1">
                <a:solidFill>
                  <a:srgbClr val="6B6B6B"/>
                </a:solidFill>
              </a:rPr>
              <a:t>Boală</a:t>
            </a:r>
            <a:r>
              <a:rPr lang="en-US" sz="1500" i="1" dirty="0">
                <a:solidFill>
                  <a:srgbClr val="6B6B6B"/>
                </a:solidFill>
              </a:rPr>
              <a:t> </a:t>
            </a:r>
            <a:r>
              <a:rPr lang="en-US" sz="1500" i="1" dirty="0" err="1">
                <a:solidFill>
                  <a:srgbClr val="6B6B6B"/>
                </a:solidFill>
              </a:rPr>
              <a:t>pneumococică</a:t>
            </a:r>
            <a:r>
              <a:rPr lang="en-US" sz="1500" i="1" dirty="0">
                <a:solidFill>
                  <a:srgbClr val="6B6B6B"/>
                </a:solidFill>
              </a:rPr>
              <a:t> • </a:t>
            </a:r>
            <a:r>
              <a:rPr lang="en-US" sz="1500" i="1" dirty="0" err="1">
                <a:solidFill>
                  <a:srgbClr val="6B6B6B"/>
                </a:solidFill>
              </a:rPr>
              <a:t>Poliomielită</a:t>
            </a:r>
            <a:r>
              <a:rPr lang="en-US" sz="1500" i="1" dirty="0">
                <a:solidFill>
                  <a:srgbClr val="6B6B6B"/>
                </a:solidFill>
              </a:rPr>
              <a:t> • </a:t>
            </a:r>
            <a:r>
              <a:rPr lang="en-US" sz="1500" i="1" dirty="0" err="1">
                <a:solidFill>
                  <a:srgbClr val="6B6B6B"/>
                </a:solidFill>
              </a:rPr>
              <a:t>Rabie</a:t>
            </a:r>
            <a:r>
              <a:rPr lang="en-US" sz="1500" i="1" dirty="0">
                <a:solidFill>
                  <a:srgbClr val="6B6B6B"/>
                </a:solidFill>
              </a:rPr>
              <a:t> • Rotavirus • </a:t>
            </a:r>
            <a:r>
              <a:rPr lang="en-US" sz="1500" i="1" dirty="0" err="1">
                <a:solidFill>
                  <a:srgbClr val="6B6B6B"/>
                </a:solidFill>
              </a:rPr>
              <a:t>Rubeolă</a:t>
            </a:r>
            <a:r>
              <a:rPr lang="en-US" sz="1500" i="1" dirty="0">
                <a:solidFill>
                  <a:srgbClr val="6B6B6B"/>
                </a:solidFill>
              </a:rPr>
              <a:t> • </a:t>
            </a:r>
            <a:r>
              <a:rPr lang="en-US" sz="1500" i="1" dirty="0" err="1">
                <a:solidFill>
                  <a:srgbClr val="6B6B6B"/>
                </a:solidFill>
              </a:rPr>
              <a:t>Tetanos</a:t>
            </a:r>
            <a:r>
              <a:rPr lang="en-US" sz="1500" i="1" dirty="0">
                <a:solidFill>
                  <a:srgbClr val="6B6B6B"/>
                </a:solidFill>
              </a:rPr>
              <a:t> • </a:t>
            </a:r>
            <a:r>
              <a:rPr lang="en-US" sz="1500" i="1" dirty="0" err="1">
                <a:solidFill>
                  <a:srgbClr val="6B6B6B"/>
                </a:solidFill>
              </a:rPr>
              <a:t>Encefalită</a:t>
            </a:r>
            <a:r>
              <a:rPr lang="en-US" sz="1500" i="1" dirty="0">
                <a:solidFill>
                  <a:srgbClr val="6B6B6B"/>
                </a:solidFill>
              </a:rPr>
              <a:t> </a:t>
            </a:r>
            <a:r>
              <a:rPr lang="en-US" sz="1500" i="1" dirty="0" err="1">
                <a:solidFill>
                  <a:srgbClr val="6B6B6B"/>
                </a:solidFill>
              </a:rPr>
              <a:t>transmisă</a:t>
            </a:r>
            <a:r>
              <a:rPr lang="en-US" sz="1500" i="1" dirty="0">
                <a:solidFill>
                  <a:srgbClr val="6B6B6B"/>
                </a:solidFill>
              </a:rPr>
              <a:t> de </a:t>
            </a:r>
            <a:r>
              <a:rPr lang="en-US" sz="1500" i="1" dirty="0" err="1">
                <a:solidFill>
                  <a:srgbClr val="6B6B6B"/>
                </a:solidFill>
              </a:rPr>
              <a:t>căpușe</a:t>
            </a:r>
            <a:r>
              <a:rPr lang="en-US" sz="1500" i="1" dirty="0">
                <a:solidFill>
                  <a:srgbClr val="6B6B6B"/>
                </a:solidFill>
              </a:rPr>
              <a:t> </a:t>
            </a:r>
            <a:r>
              <a:rPr lang="en-US" sz="1500" i="1" dirty="0" smtClean="0">
                <a:solidFill>
                  <a:srgbClr val="6B6B6B"/>
                </a:solidFill>
              </a:rPr>
              <a:t>•</a:t>
            </a:r>
            <a:r>
              <a:rPr lang="en-US" sz="1500" i="1" dirty="0">
                <a:solidFill>
                  <a:srgbClr val="6B6B6B"/>
                </a:solidFill>
              </a:rPr>
              <a:t> </a:t>
            </a:r>
            <a:r>
              <a:rPr lang="en-US" sz="1500" i="1" dirty="0" err="1" smtClean="0">
                <a:solidFill>
                  <a:srgbClr val="6B6B6B"/>
                </a:solidFill>
              </a:rPr>
              <a:t>Tuberculoză</a:t>
            </a:r>
            <a:r>
              <a:rPr lang="en-US" sz="1500" i="1" dirty="0" smtClean="0">
                <a:solidFill>
                  <a:srgbClr val="6B6B6B"/>
                </a:solidFill>
              </a:rPr>
              <a:t> </a:t>
            </a:r>
            <a:r>
              <a:rPr lang="en-US" sz="1500" i="1" dirty="0">
                <a:solidFill>
                  <a:srgbClr val="6B6B6B"/>
                </a:solidFill>
              </a:rPr>
              <a:t>• </a:t>
            </a:r>
            <a:r>
              <a:rPr lang="en-US" sz="1500" i="1" dirty="0" err="1">
                <a:solidFill>
                  <a:srgbClr val="6B6B6B"/>
                </a:solidFill>
              </a:rPr>
              <a:t>Tifoid</a:t>
            </a:r>
            <a:r>
              <a:rPr lang="en-US" sz="1500" i="1" dirty="0">
                <a:solidFill>
                  <a:srgbClr val="6B6B6B"/>
                </a:solidFill>
              </a:rPr>
              <a:t> • Varicella (</a:t>
            </a:r>
            <a:r>
              <a:rPr lang="en-US" sz="1500" i="1" dirty="0" err="1">
                <a:solidFill>
                  <a:srgbClr val="6B6B6B"/>
                </a:solidFill>
              </a:rPr>
              <a:t>varicelă</a:t>
            </a:r>
            <a:r>
              <a:rPr lang="en-US" sz="1500" i="1" dirty="0">
                <a:solidFill>
                  <a:srgbClr val="6B6B6B"/>
                </a:solidFill>
              </a:rPr>
              <a:t>) • </a:t>
            </a:r>
            <a:r>
              <a:rPr lang="en-US" sz="1500" i="1" dirty="0" err="1">
                <a:solidFill>
                  <a:srgbClr val="6B6B6B"/>
                </a:solidFill>
              </a:rPr>
              <a:t>Febră</a:t>
            </a:r>
            <a:r>
              <a:rPr lang="en-US" sz="1500" i="1" dirty="0">
                <a:solidFill>
                  <a:srgbClr val="6B6B6B"/>
                </a:solidFill>
              </a:rPr>
              <a:t> </a:t>
            </a:r>
            <a:r>
              <a:rPr lang="en-US" sz="1500" i="1" dirty="0" err="1">
                <a:solidFill>
                  <a:srgbClr val="6B6B6B"/>
                </a:solidFill>
              </a:rPr>
              <a:t>galbenă</a:t>
            </a:r>
            <a:endParaRPr sz="1500" i="1" dirty="0">
              <a:solidFill>
                <a:srgbClr val="6B6B6B"/>
              </a:solidFill>
            </a:endParaRPr>
          </a:p>
          <a:p>
            <a:pPr marL="0" marR="0" lvl="0" indent="0" algn="l" rtl="0">
              <a:spcBef>
                <a:spcPts val="0"/>
              </a:spcBef>
              <a:spcAft>
                <a:spcPts val="0"/>
              </a:spcAft>
              <a:buNone/>
            </a:pPr>
            <a:endParaRPr sz="1500" i="1" dirty="0">
              <a:solidFill>
                <a:srgbClr val="6B6B6B"/>
              </a:solidFill>
            </a:endParaRPr>
          </a:p>
          <a:p>
            <a:pPr marL="0" marR="0" lvl="0" indent="0" algn="l" rtl="0">
              <a:spcBef>
                <a:spcPts val="0"/>
              </a:spcBef>
              <a:spcAft>
                <a:spcPts val="0"/>
              </a:spcAft>
              <a:buNone/>
            </a:pPr>
            <a:endParaRPr sz="1500" i="1" dirty="0">
              <a:solidFill>
                <a:srgbClr val="6B6B6B"/>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5"/>
          <p:cNvSpPr txBox="1">
            <a:spLocks noGrp="1"/>
          </p:cNvSpPr>
          <p:nvPr>
            <p:ph type="title"/>
          </p:nvPr>
        </p:nvSpPr>
        <p:spPr>
          <a:xfrm>
            <a:off x="812800" y="1069848"/>
            <a:ext cx="7156450" cy="103327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RESURSE ADITIONALE</a:t>
            </a:r>
            <a:endParaRPr/>
          </a:p>
        </p:txBody>
      </p:sp>
      <p:sp>
        <p:nvSpPr>
          <p:cNvPr id="393" name="Google Shape;393;p35"/>
          <p:cNvSpPr txBox="1">
            <a:spLocks noGrp="1"/>
          </p:cNvSpPr>
          <p:nvPr>
            <p:ph type="body" idx="1"/>
          </p:nvPr>
        </p:nvSpPr>
        <p:spPr>
          <a:xfrm>
            <a:off x="819150" y="1955433"/>
            <a:ext cx="7150100" cy="38209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ro-RO" sz="1800" dirty="0" smtClean="0">
                <a:solidFill>
                  <a:schemeClr val="dk1"/>
                </a:solidFill>
                <a:latin typeface="Rockwell"/>
                <a:ea typeface="Rockwell"/>
                <a:cs typeface="Rockwell"/>
                <a:sym typeface="Rockwell"/>
              </a:rPr>
              <a:t>Instituțiile Naționale de Sănătate din S.U.A., Institutul Național de Alergii și Boli Infecțioase </a:t>
            </a:r>
            <a:r>
              <a:rPr lang="ro-RO" sz="1800" dirty="0" smtClean="0"/>
              <a:t>(https://www.niaid.nih.gov/)</a:t>
            </a:r>
            <a:endParaRPr lang="ro-RO" dirty="0" smtClean="0"/>
          </a:p>
          <a:p>
            <a:pPr marL="228600" lvl="0" indent="-228600" algn="l" rtl="0">
              <a:lnSpc>
                <a:spcPct val="90000"/>
              </a:lnSpc>
              <a:spcBef>
                <a:spcPts val="1000"/>
              </a:spcBef>
              <a:spcAft>
                <a:spcPts val="0"/>
              </a:spcAft>
              <a:buSzPts val="1800"/>
              <a:buChar char="•"/>
            </a:pPr>
            <a:r>
              <a:rPr lang="ro-RO" sz="1800" dirty="0" smtClean="0"/>
              <a:t>Cum funcționează vaccinurile? </a:t>
            </a:r>
            <a:r>
              <a:rPr lang="ro-RO" sz="1800" u="sng" dirty="0" smtClean="0">
                <a:solidFill>
                  <a:schemeClr val="hlink"/>
                </a:solidFill>
                <a:hlinkClick r:id="rId3"/>
              </a:rPr>
              <a:t>https://www.niaid.nih.gov/research/how-vaccines-work</a:t>
            </a:r>
            <a:endParaRPr lang="ro-RO" sz="1800" dirty="0" smtClean="0"/>
          </a:p>
          <a:p>
            <a:pPr marL="0" lvl="0" indent="0" algn="l" rtl="0">
              <a:lnSpc>
                <a:spcPct val="90000"/>
              </a:lnSpc>
              <a:spcBef>
                <a:spcPts val="1000"/>
              </a:spcBef>
              <a:spcAft>
                <a:spcPts val="0"/>
              </a:spcAft>
              <a:buSzPts val="1800"/>
              <a:buNone/>
            </a:pPr>
            <a:r>
              <a:rPr lang="ro-RO" sz="1800" dirty="0" smtClean="0">
                <a:solidFill>
                  <a:schemeClr val="dk1"/>
                </a:solidFill>
                <a:latin typeface="Rockwell"/>
                <a:ea typeface="Rockwell"/>
                <a:cs typeface="Rockwell"/>
                <a:sym typeface="Rockwell"/>
              </a:rPr>
              <a:t>Centrul European de Prevenire și Control al Bolilor </a:t>
            </a:r>
            <a:r>
              <a:rPr lang="ro-RO" sz="1800" dirty="0" smtClean="0"/>
              <a:t>(www.ecdc.europa.eu)</a:t>
            </a:r>
            <a:endParaRPr lang="ro-RO" dirty="0" smtClean="0"/>
          </a:p>
          <a:p>
            <a:pPr marL="228600" lvl="0" indent="-228600">
              <a:buSzPts val="1800"/>
            </a:pPr>
            <a:r>
              <a:rPr lang="ro-RO" sz="1800" dirty="0"/>
              <a:t>Să vorbim despre ezitare: Îmbunătățirea încrederii în vaccinare și adoptarea acesteia </a:t>
            </a:r>
            <a:r>
              <a:rPr lang="ro-RO" sz="1800" b="1" dirty="0" smtClean="0"/>
              <a:t> </a:t>
            </a:r>
            <a:r>
              <a:rPr lang="ro-RO" sz="1800" u="sng" dirty="0" smtClean="0">
                <a:solidFill>
                  <a:schemeClr val="hlink"/>
                </a:solidFill>
                <a:hlinkClick r:id="rId4"/>
              </a:rPr>
              <a:t>https://ecdc.europa.eu/sites/portal/files/media/en/publications/Publications/lets-talk-about-hesitancy-vaccination-guide.pdf</a:t>
            </a:r>
            <a:endParaRPr lang="ro-RO" sz="1800" dirty="0" smtClean="0"/>
          </a:p>
          <a:p>
            <a:pPr marL="228600" lvl="0" indent="-228600">
              <a:buSzPts val="1800"/>
            </a:pPr>
            <a:r>
              <a:rPr lang="ro-RO" sz="1800" dirty="0"/>
              <a:t>Să vorbim despre prevenire: sporirea adoptării vaccinării în rândul copiilor  </a:t>
            </a:r>
            <a:r>
              <a:rPr lang="en-US" sz="1800" u="sng" dirty="0" smtClean="0">
                <a:solidFill>
                  <a:schemeClr val="hlink"/>
                </a:solidFill>
                <a:hlinkClick r:id="rId5"/>
              </a:rPr>
              <a:t>https</a:t>
            </a:r>
            <a:r>
              <a:rPr lang="en-US" sz="1800" u="sng" dirty="0">
                <a:solidFill>
                  <a:schemeClr val="hlink"/>
                </a:solidFill>
                <a:hlinkClick r:id="rId5"/>
              </a:rPr>
              <a:t>://ecdc.europa.eu/en/publications-data/lets-talk-about-protection-enhancing-childhood-vaccination-uptake</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6"/>
          <p:cNvSpPr txBox="1">
            <a:spLocks noGrp="1"/>
          </p:cNvSpPr>
          <p:nvPr>
            <p:ph type="body" idx="1"/>
          </p:nvPr>
        </p:nvSpPr>
        <p:spPr>
          <a:xfrm>
            <a:off x="825500" y="1798937"/>
            <a:ext cx="8318400" cy="38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a:solidFill>
                  <a:schemeClr val="dk1"/>
                </a:solidFill>
                <a:latin typeface="Rockwell"/>
                <a:ea typeface="Rockwell"/>
                <a:cs typeface="Rockwell"/>
                <a:sym typeface="Rockwell"/>
              </a:rPr>
              <a:t>Organizația Mondială a Sănătăţii </a:t>
            </a:r>
            <a:r>
              <a:rPr lang="en-US" sz="1800"/>
              <a:t>(https://www.who.int/)</a:t>
            </a:r>
            <a:endParaRPr/>
          </a:p>
          <a:p>
            <a:pPr marL="228600" lvl="0" indent="-228600" algn="l" rtl="0">
              <a:lnSpc>
                <a:spcPct val="90000"/>
              </a:lnSpc>
              <a:spcBef>
                <a:spcPts val="1000"/>
              </a:spcBef>
              <a:spcAft>
                <a:spcPts val="0"/>
              </a:spcAft>
              <a:buSzPts val="1800"/>
              <a:buChar char="•"/>
            </a:pPr>
            <a:r>
              <a:rPr lang="en-US" sz="1800"/>
              <a:t>Cursul de e-learning privind siguranța pentru vaccinuri </a:t>
            </a:r>
            <a:r>
              <a:rPr lang="en-US" sz="1800" u="sng">
                <a:solidFill>
                  <a:schemeClr val="hlink"/>
                </a:solidFill>
                <a:hlinkClick r:id="rId3"/>
              </a:rPr>
              <a:t>http://vaccine-safety-training.org/</a:t>
            </a:r>
            <a:endParaRPr sz="1800"/>
          </a:p>
          <a:p>
            <a:pPr marL="228600" lvl="0" indent="-228600" algn="l" rtl="0">
              <a:lnSpc>
                <a:spcPct val="90000"/>
              </a:lnSpc>
              <a:spcBef>
                <a:spcPts val="1000"/>
              </a:spcBef>
              <a:spcAft>
                <a:spcPts val="0"/>
              </a:spcAft>
              <a:buSzPts val="1800"/>
              <a:buChar char="•"/>
            </a:pPr>
            <a:r>
              <a:rPr lang="en-US" sz="1800"/>
              <a:t>Contraindicații la boli comune </a:t>
            </a:r>
            <a:r>
              <a:rPr lang="en-US" sz="1800" u="sng">
                <a:solidFill>
                  <a:schemeClr val="hlink"/>
                </a:solidFill>
                <a:hlinkClick r:id="rId4"/>
              </a:rPr>
              <a:t>https://www.who.int/immunization/policy/contraindications.pdf</a:t>
            </a:r>
            <a:endParaRPr sz="1800"/>
          </a:p>
          <a:p>
            <a:pPr marL="228600" lvl="0" indent="-228600" algn="l" rtl="0">
              <a:lnSpc>
                <a:spcPct val="90000"/>
              </a:lnSpc>
              <a:spcBef>
                <a:spcPts val="1000"/>
              </a:spcBef>
              <a:spcAft>
                <a:spcPts val="0"/>
              </a:spcAft>
              <a:buSzPts val="1800"/>
              <a:buChar char="•"/>
            </a:pPr>
            <a:r>
              <a:rPr lang="en-US" sz="1800"/>
              <a:t>Recomandări pentru imunizarea de rutină </a:t>
            </a:r>
            <a:r>
              <a:rPr lang="en-US" sz="1800" u="sng">
                <a:solidFill>
                  <a:schemeClr val="hlink"/>
                </a:solidFill>
                <a:hlinkClick r:id="rId5"/>
              </a:rPr>
              <a:t>https://www.who.int/immunization/policy/immunization_tables/en/</a:t>
            </a:r>
            <a:r>
              <a:rPr lang="en-US" sz="1800"/>
              <a:t>  </a:t>
            </a:r>
            <a:endParaRPr/>
          </a:p>
          <a:p>
            <a:pPr marL="0" lvl="0" indent="0" algn="l" rtl="0">
              <a:lnSpc>
                <a:spcPct val="90000"/>
              </a:lnSpc>
              <a:spcBef>
                <a:spcPts val="1000"/>
              </a:spcBef>
              <a:spcAft>
                <a:spcPts val="0"/>
              </a:spcAft>
              <a:buSzPts val="1800"/>
              <a:buNone/>
            </a:pPr>
            <a:r>
              <a:rPr lang="en-US" sz="1800">
                <a:solidFill>
                  <a:schemeClr val="dk1"/>
                </a:solidFill>
                <a:latin typeface="Rockwell"/>
                <a:ea typeface="Rockwell"/>
                <a:cs typeface="Rockwell"/>
                <a:sym typeface="Rockwell"/>
              </a:rPr>
              <a:t>Fondul Internațional pentru Urgență ale Copiilor  al Națiunilor Unite </a:t>
            </a:r>
            <a:r>
              <a:rPr lang="en-US" sz="1800"/>
              <a:t>(https://www.unicef.org/)</a:t>
            </a:r>
            <a:endParaRPr/>
          </a:p>
          <a:p>
            <a:pPr marL="228600" lvl="0" indent="-228600" algn="l" rtl="0">
              <a:lnSpc>
                <a:spcPct val="90000"/>
              </a:lnSpc>
              <a:spcBef>
                <a:spcPts val="1000"/>
              </a:spcBef>
              <a:spcAft>
                <a:spcPts val="0"/>
              </a:spcAft>
              <a:buSzPts val="1800"/>
              <a:buChar char="•"/>
            </a:pPr>
            <a:r>
              <a:rPr lang="en-US" sz="1800"/>
              <a:t>Promovarea și consolidarea unei investiții de salvare (UNICEF) </a:t>
            </a:r>
            <a:r>
              <a:rPr lang="en-US" sz="1800" u="sng">
                <a:solidFill>
                  <a:schemeClr val="hlink"/>
                </a:solidFill>
                <a:hlinkClick r:id="rId6"/>
              </a:rPr>
              <a:t>https://www.unicef.org/eca/sites/unicef.org.eca/files/2018-07/In%20focus%20-%20Immunization.pdf</a:t>
            </a:r>
            <a:endParaRPr sz="1800"/>
          </a:p>
          <a:p>
            <a:pPr marL="0" lvl="0" indent="0" algn="l" rtl="0">
              <a:lnSpc>
                <a:spcPct val="90000"/>
              </a:lnSpc>
              <a:spcBef>
                <a:spcPts val="1000"/>
              </a:spcBef>
              <a:spcAft>
                <a:spcPts val="0"/>
              </a:spcAft>
              <a:buSzPts val="1800"/>
              <a:buNone/>
            </a:pPr>
            <a:r>
              <a:rPr lang="en-US" sz="1800">
                <a:solidFill>
                  <a:schemeClr val="dk1"/>
                </a:solidFill>
                <a:latin typeface="Rockwell"/>
                <a:ea typeface="Rockwell"/>
                <a:cs typeface="Rockwell"/>
                <a:sym typeface="Rockwell"/>
              </a:rPr>
              <a:t>Centrele din S.U.A. pentru Controlul și Prevenirea Bolilor </a:t>
            </a:r>
            <a:r>
              <a:rPr lang="en-US" sz="1800"/>
              <a:t>(www.cdc.gov)</a:t>
            </a:r>
            <a:endParaRPr/>
          </a:p>
          <a:p>
            <a:pPr marL="228600" lvl="0" indent="-228600" algn="l" rtl="0">
              <a:lnSpc>
                <a:spcPct val="90000"/>
              </a:lnSpc>
              <a:spcBef>
                <a:spcPts val="1000"/>
              </a:spcBef>
              <a:spcAft>
                <a:spcPts val="0"/>
              </a:spcAft>
              <a:buClr>
                <a:srgbClr val="E07004"/>
              </a:buClr>
              <a:buSzPts val="1800"/>
              <a:buChar char="•"/>
            </a:pPr>
            <a:r>
              <a:rPr lang="en-US" sz="1800"/>
              <a:t>Vaccinurile nu provoacă autismul </a:t>
            </a:r>
            <a:r>
              <a:rPr lang="en-US" sz="1800" u="sng">
                <a:solidFill>
                  <a:schemeClr val="hlink"/>
                </a:solidFill>
                <a:hlinkClick r:id="rId7"/>
              </a:rPr>
              <a:t>https://www.cdc.gov/vaccinesafety/concerns/autism.htm</a:t>
            </a:r>
            <a:endParaRPr sz="1800"/>
          </a:p>
        </p:txBody>
      </p:sp>
      <p:sp>
        <p:nvSpPr>
          <p:cNvPr id="400" name="Google Shape;400;p36"/>
          <p:cNvSpPr txBox="1">
            <a:spLocks noGrp="1"/>
          </p:cNvSpPr>
          <p:nvPr>
            <p:ph type="title"/>
          </p:nvPr>
        </p:nvSpPr>
        <p:spPr>
          <a:xfrm>
            <a:off x="825500" y="1063764"/>
            <a:ext cx="7156500" cy="103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Rockwell"/>
              <a:buNone/>
            </a:pPr>
            <a:r>
              <a:rPr lang="en-US" dirty="0"/>
              <a:t>RESURSE ADITIONALE</a:t>
            </a:r>
            <a:endParaRPr dirty="0"/>
          </a:p>
          <a:p>
            <a:pPr marL="0" lvl="0" indent="0" algn="l" rtl="0">
              <a:lnSpc>
                <a:spcPct val="90000"/>
              </a:lnSpc>
              <a:spcBef>
                <a:spcPts val="0"/>
              </a:spcBef>
              <a:spcAft>
                <a:spcPts val="0"/>
              </a:spcAft>
              <a:buClr>
                <a:schemeClr val="dk1"/>
              </a:buClr>
              <a:buSzPts val="3200"/>
              <a:buFont typeface="Rockwel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812800" y="1069850"/>
            <a:ext cx="7869600" cy="17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Font typeface="Rockwell"/>
              <a:buNone/>
            </a:pPr>
            <a:r>
              <a:rPr lang="en-US" sz="3000"/>
              <a:t>VACCINURILE POT ERADICA BOLILE, DAR RATA DE ACOPERIRE ÎN SCĂDERE PUNE ÎN PERICOL PROGRESUL</a:t>
            </a:r>
            <a:endParaRPr/>
          </a:p>
        </p:txBody>
      </p:sp>
      <p:graphicFrame>
        <p:nvGraphicFramePr>
          <p:cNvPr id="156" name="Google Shape;156;p18"/>
          <p:cNvGraphicFramePr/>
          <p:nvPr/>
        </p:nvGraphicFramePr>
        <p:xfrm>
          <a:off x="2400191" y="2931509"/>
          <a:ext cx="1953150" cy="1737370"/>
        </p:xfrm>
        <a:graphic>
          <a:graphicData uri="http://schemas.openxmlformats.org/drawingml/2006/table">
            <a:tbl>
              <a:tblPr firstRow="1" bandRow="1">
                <a:noFill/>
                <a:tableStyleId>{C5E50550-5B34-42D5-AB48-6E606C8C2350}</a:tableStyleId>
              </a:tblPr>
              <a:tblGrid>
                <a:gridCol w="1953150"/>
              </a:tblGrid>
              <a:tr h="545075">
                <a:tc>
                  <a:txBody>
                    <a:bodyPr/>
                    <a:lstStyle/>
                    <a:p>
                      <a:pPr marL="0" marR="0" lvl="0" indent="0" algn="l" rtl="0">
                        <a:spcBef>
                          <a:spcPts val="0"/>
                        </a:spcBef>
                        <a:spcAft>
                          <a:spcPts val="0"/>
                        </a:spcAft>
                        <a:buNone/>
                      </a:pPr>
                      <a:r>
                        <a:rPr lang="en-US" sz="1800" b="0">
                          <a:solidFill>
                            <a:srgbClr val="6B6B6B"/>
                          </a:solidFill>
                          <a:latin typeface="Arial"/>
                          <a:ea typeface="Arial"/>
                          <a:cs typeface="Arial"/>
                          <a:sym typeface="Arial"/>
                        </a:rPr>
                        <a:t>Imunizarea a redus poliovirusul cu mai mult de</a:t>
                      </a:r>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157" name="Google Shape;157;p18"/>
          <p:cNvGraphicFramePr/>
          <p:nvPr/>
        </p:nvGraphicFramePr>
        <p:xfrm>
          <a:off x="254328" y="3247148"/>
          <a:ext cx="1953150" cy="1463050"/>
        </p:xfrm>
        <a:graphic>
          <a:graphicData uri="http://schemas.openxmlformats.org/drawingml/2006/table">
            <a:tbl>
              <a:tblPr firstRow="1" bandRow="1">
                <a:noFill/>
                <a:tableStyleId>{C5E50550-5B34-42D5-AB48-6E606C8C2350}</a:tableStyleId>
              </a:tblPr>
              <a:tblGrid>
                <a:gridCol w="1953150"/>
              </a:tblGrid>
              <a:tr h="545075">
                <a:tc>
                  <a:txBody>
                    <a:bodyPr/>
                    <a:lstStyle/>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r>
                        <a:rPr lang="en-US" sz="1800" b="0">
                          <a:solidFill>
                            <a:srgbClr val="6B6B6B"/>
                          </a:solidFill>
                          <a:latin typeface="Arial"/>
                          <a:ea typeface="Arial"/>
                          <a:cs typeface="Arial"/>
                          <a:sym typeface="Arial"/>
                        </a:rPr>
                        <a:t>Imunizarea a eradicat Variola</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158" name="Google Shape;158;p18"/>
          <p:cNvGraphicFramePr/>
          <p:nvPr/>
        </p:nvGraphicFramePr>
        <p:xfrm>
          <a:off x="4508512" y="3946656"/>
          <a:ext cx="1953150" cy="1737370"/>
        </p:xfrm>
        <a:graphic>
          <a:graphicData uri="http://schemas.openxmlformats.org/drawingml/2006/table">
            <a:tbl>
              <a:tblPr firstRow="1" bandRow="1">
                <a:noFill/>
                <a:tableStyleId>{C5E50550-5B34-42D5-AB48-6E606C8C2350}</a:tableStyleId>
              </a:tblPr>
              <a:tblGrid>
                <a:gridCol w="1953150"/>
              </a:tblGrid>
              <a:tr h="545075">
                <a:tc>
                  <a:txBody>
                    <a:bodyPr/>
                    <a:lstStyle/>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r>
                        <a:rPr lang="en-US" sz="1800" b="0">
                          <a:solidFill>
                            <a:srgbClr val="6B6B6B"/>
                          </a:solidFill>
                          <a:latin typeface="Arial"/>
                          <a:ea typeface="Arial"/>
                          <a:cs typeface="Arial"/>
                          <a:sym typeface="Arial"/>
                        </a:rPr>
                        <a:t>Acoperirea globală a vaccinurilor a stagnat la 85%</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159" name="Google Shape;159;p18"/>
          <p:cNvGraphicFramePr/>
          <p:nvPr/>
        </p:nvGraphicFramePr>
        <p:xfrm>
          <a:off x="6745405" y="2931509"/>
          <a:ext cx="2154250" cy="2011690"/>
        </p:xfrm>
        <a:graphic>
          <a:graphicData uri="http://schemas.openxmlformats.org/drawingml/2006/table">
            <a:tbl>
              <a:tblPr firstRow="1" bandRow="1">
                <a:noFill/>
                <a:tableStyleId>{C5E50550-5B34-42D5-AB48-6E606C8C2350}</a:tableStyleId>
              </a:tblPr>
              <a:tblGrid>
                <a:gridCol w="2154250"/>
              </a:tblGrid>
              <a:tr h="545075">
                <a:tc>
                  <a:txBody>
                    <a:bodyPr/>
                    <a:lstStyle/>
                    <a:p>
                      <a:pPr marL="0" marR="0" lvl="0" indent="0" algn="l" rtl="0">
                        <a:spcBef>
                          <a:spcPts val="0"/>
                        </a:spcBef>
                        <a:spcAft>
                          <a:spcPts val="0"/>
                        </a:spcAft>
                        <a:buNone/>
                      </a:pPr>
                      <a:r>
                        <a:rPr lang="en-US" sz="1800" b="0">
                          <a:solidFill>
                            <a:srgbClr val="6B6B6B"/>
                          </a:solidFill>
                          <a:latin typeface="Arial"/>
                          <a:ea typeface="Arial"/>
                          <a:cs typeface="Arial"/>
                          <a:sym typeface="Arial"/>
                        </a:rPr>
                        <a:t>Focarele mari de rujeolă au afectat 1 din 4 țări europene în 2017</a:t>
                      </a:r>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p>
                      <a:pPr marL="0" marR="0" lvl="0" indent="0" algn="l" rtl="0">
                        <a:spcBef>
                          <a:spcPts val="0"/>
                        </a:spcBef>
                        <a:spcAft>
                          <a:spcPts val="0"/>
                        </a:spcAft>
                        <a:buNone/>
                      </a:pPr>
                      <a:endParaRPr sz="1800" b="0">
                        <a:solidFill>
                          <a:srgbClr val="6B6B6B"/>
                        </a:solidFill>
                        <a:latin typeface="Arial"/>
                        <a:ea typeface="Arial"/>
                        <a:cs typeface="Arial"/>
                        <a:sym typeface="Arial"/>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pic>
        <p:nvPicPr>
          <p:cNvPr id="160" name="Google Shape;160;p18"/>
          <p:cNvPicPr preferRelativeResize="0"/>
          <p:nvPr/>
        </p:nvPicPr>
        <p:blipFill rotWithShape="1">
          <a:blip r:embed="rId3">
            <a:alphaModFix/>
          </a:blip>
          <a:srcRect/>
          <a:stretch/>
        </p:blipFill>
        <p:spPr>
          <a:xfrm>
            <a:off x="433206" y="3038172"/>
            <a:ext cx="1146212" cy="982468"/>
          </a:xfrm>
          <a:prstGeom prst="rect">
            <a:avLst/>
          </a:prstGeom>
          <a:noFill/>
          <a:ln>
            <a:noFill/>
          </a:ln>
        </p:spPr>
      </p:pic>
      <p:sp>
        <p:nvSpPr>
          <p:cNvPr id="161" name="Google Shape;161;p18"/>
          <p:cNvSpPr txBox="1"/>
          <p:nvPr/>
        </p:nvSpPr>
        <p:spPr>
          <a:xfrm>
            <a:off x="2507424" y="4143665"/>
            <a:ext cx="1526649"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E07004"/>
                </a:solidFill>
                <a:latin typeface="Arial Black"/>
                <a:ea typeface="Arial Black"/>
                <a:cs typeface="Arial Black"/>
                <a:sym typeface="Arial Black"/>
              </a:rPr>
              <a:t>99%</a:t>
            </a:r>
            <a:endParaRPr/>
          </a:p>
        </p:txBody>
      </p:sp>
      <p:pic>
        <p:nvPicPr>
          <p:cNvPr id="162" name="Google Shape;162;p18"/>
          <p:cNvPicPr preferRelativeResize="0"/>
          <p:nvPr/>
        </p:nvPicPr>
        <p:blipFill rotWithShape="1">
          <a:blip r:embed="rId4">
            <a:alphaModFix/>
          </a:blip>
          <a:srcRect/>
          <a:stretch/>
        </p:blipFill>
        <p:spPr>
          <a:xfrm>
            <a:off x="4648718" y="2932233"/>
            <a:ext cx="1485746" cy="1485746"/>
          </a:xfrm>
          <a:prstGeom prst="rect">
            <a:avLst/>
          </a:prstGeom>
          <a:noFill/>
          <a:ln>
            <a:noFill/>
          </a:ln>
        </p:spPr>
      </p:pic>
      <p:sp>
        <p:nvSpPr>
          <p:cNvPr id="163" name="Google Shape;163;p18"/>
          <p:cNvSpPr txBox="1"/>
          <p:nvPr/>
        </p:nvSpPr>
        <p:spPr>
          <a:xfrm>
            <a:off x="4914447" y="3448839"/>
            <a:ext cx="954740" cy="4924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b="1" dirty="0">
                <a:solidFill>
                  <a:srgbClr val="3E5E9F"/>
                </a:solidFill>
                <a:latin typeface="Arial Black"/>
                <a:ea typeface="Arial Black"/>
                <a:cs typeface="Arial Black"/>
                <a:sym typeface="Arial Black"/>
              </a:rPr>
              <a:t>85%</a:t>
            </a:r>
            <a:endParaRPr dirty="0"/>
          </a:p>
        </p:txBody>
      </p:sp>
      <p:pic>
        <p:nvPicPr>
          <p:cNvPr id="164" name="Google Shape;164;p18"/>
          <p:cNvPicPr preferRelativeResize="0"/>
          <p:nvPr/>
        </p:nvPicPr>
        <p:blipFill rotWithShape="1">
          <a:blip r:embed="rId5">
            <a:alphaModFix/>
          </a:blip>
          <a:srcRect/>
          <a:stretch/>
        </p:blipFill>
        <p:spPr>
          <a:xfrm>
            <a:off x="6949438" y="4237939"/>
            <a:ext cx="1460271" cy="7902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9"/>
          <p:cNvPicPr preferRelativeResize="0"/>
          <p:nvPr/>
        </p:nvPicPr>
        <p:blipFill rotWithShape="1">
          <a:blip r:embed="rId3">
            <a:alphaModFix/>
          </a:blip>
          <a:srcRect/>
          <a:stretch/>
        </p:blipFill>
        <p:spPr>
          <a:xfrm rot="10800000">
            <a:off x="909682" y="5790692"/>
            <a:ext cx="1472220" cy="1069001"/>
          </a:xfrm>
          <a:prstGeom prst="rect">
            <a:avLst/>
          </a:prstGeom>
          <a:noFill/>
          <a:ln>
            <a:noFill/>
          </a:ln>
        </p:spPr>
      </p:pic>
      <p:sp>
        <p:nvSpPr>
          <p:cNvPr id="171" name="Google Shape;171;p19"/>
          <p:cNvSpPr txBox="1">
            <a:spLocks noGrp="1"/>
          </p:cNvSpPr>
          <p:nvPr>
            <p:ph type="title"/>
          </p:nvPr>
        </p:nvSpPr>
        <p:spPr>
          <a:xfrm>
            <a:off x="812800" y="1069850"/>
            <a:ext cx="7826400" cy="54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CUM FUNCȚIONEAZĂ VACCINURILE</a:t>
            </a:r>
            <a:endParaRPr/>
          </a:p>
        </p:txBody>
      </p:sp>
      <p:sp>
        <p:nvSpPr>
          <p:cNvPr id="172" name="Google Shape;172;p19"/>
          <p:cNvSpPr txBox="1">
            <a:spLocks noGrp="1"/>
          </p:cNvSpPr>
          <p:nvPr>
            <p:ph type="body" idx="1"/>
          </p:nvPr>
        </p:nvSpPr>
        <p:spPr>
          <a:xfrm>
            <a:off x="917519" y="4300805"/>
            <a:ext cx="2468880" cy="1828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a:t>Corpul este expus unui agent patogen slăbit sau mort</a:t>
            </a:r>
            <a:endParaRPr/>
          </a:p>
        </p:txBody>
      </p:sp>
      <p:sp>
        <p:nvSpPr>
          <p:cNvPr id="173" name="Google Shape;173;p19"/>
          <p:cNvSpPr txBox="1"/>
          <p:nvPr/>
        </p:nvSpPr>
        <p:spPr>
          <a:xfrm>
            <a:off x="3637662" y="4300805"/>
            <a:ext cx="2041244" cy="182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07004"/>
              </a:buClr>
              <a:buSzPts val="1800"/>
              <a:buFont typeface="Arial"/>
              <a:buNone/>
            </a:pPr>
            <a:r>
              <a:rPr lang="en-US" sz="1800">
                <a:solidFill>
                  <a:srgbClr val="6B6B6B"/>
                </a:solidFill>
              </a:rPr>
              <a:t>Celulele sistemului imunitar al corpului produc anticorpi pentru a ataca agentul patogen</a:t>
            </a:r>
            <a:endParaRPr/>
          </a:p>
        </p:txBody>
      </p:sp>
      <p:sp>
        <p:nvSpPr>
          <p:cNvPr id="174" name="Google Shape;174;p19"/>
          <p:cNvSpPr txBox="1"/>
          <p:nvPr/>
        </p:nvSpPr>
        <p:spPr>
          <a:xfrm>
            <a:off x="6414086" y="4300805"/>
            <a:ext cx="2084547" cy="182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US" sz="1800">
                <a:solidFill>
                  <a:srgbClr val="6B6B6B"/>
                </a:solidFill>
              </a:rPr>
              <a:t>În cazul în care organismul este expus la agentul patogen din nou,</a:t>
            </a:r>
            <a:endParaRPr sz="1800">
              <a:solidFill>
                <a:srgbClr val="6B6B6B"/>
              </a:solidFill>
            </a:endParaRPr>
          </a:p>
          <a:p>
            <a:pPr marL="0" marR="0" lvl="0" indent="0" algn="l" rtl="0">
              <a:lnSpc>
                <a:spcPct val="90000"/>
              </a:lnSpc>
              <a:spcBef>
                <a:spcPts val="0"/>
              </a:spcBef>
              <a:spcAft>
                <a:spcPts val="0"/>
              </a:spcAft>
              <a:buClr>
                <a:schemeClr val="dk1"/>
              </a:buClr>
              <a:buSzPts val="1100"/>
              <a:buFont typeface="Arial"/>
              <a:buNone/>
            </a:pPr>
            <a:r>
              <a:rPr lang="en-US" sz="1800">
                <a:solidFill>
                  <a:srgbClr val="6B6B6B"/>
                </a:solidFill>
              </a:rPr>
              <a:t>organismul va fi pregătit cu anticorpi</a:t>
            </a:r>
            <a:endParaRPr sz="1800">
              <a:solidFill>
                <a:srgbClr val="6B6B6B"/>
              </a:solidFill>
            </a:endParaRPr>
          </a:p>
          <a:p>
            <a:pPr marL="0" marR="0" lvl="0" indent="0" algn="l" rtl="0">
              <a:lnSpc>
                <a:spcPct val="90000"/>
              </a:lnSpc>
              <a:spcBef>
                <a:spcPts val="0"/>
              </a:spcBef>
              <a:spcAft>
                <a:spcPts val="0"/>
              </a:spcAft>
              <a:buClr>
                <a:srgbClr val="E07004"/>
              </a:buClr>
              <a:buSzPts val="1800"/>
              <a:buFont typeface="Arial"/>
              <a:buNone/>
            </a:pPr>
            <a:endParaRPr sz="1800">
              <a:solidFill>
                <a:srgbClr val="6B6B6B"/>
              </a:solidFill>
            </a:endParaRPr>
          </a:p>
        </p:txBody>
      </p:sp>
      <p:cxnSp>
        <p:nvCxnSpPr>
          <p:cNvPr id="175" name="Google Shape;175;p19"/>
          <p:cNvCxnSpPr/>
          <p:nvPr/>
        </p:nvCxnSpPr>
        <p:spPr>
          <a:xfrm>
            <a:off x="855875" y="4300805"/>
            <a:ext cx="0" cy="793780"/>
          </a:xfrm>
          <a:prstGeom prst="straightConnector1">
            <a:avLst/>
          </a:prstGeom>
          <a:noFill/>
          <a:ln w="28575" cap="flat" cmpd="sng">
            <a:solidFill>
              <a:schemeClr val="accent1"/>
            </a:solidFill>
            <a:prstDash val="solid"/>
            <a:miter lim="800000"/>
            <a:headEnd type="none" w="sm" len="sm"/>
            <a:tailEnd type="none" w="sm" len="sm"/>
          </a:ln>
        </p:spPr>
      </p:cxnSp>
      <p:cxnSp>
        <p:nvCxnSpPr>
          <p:cNvPr id="176" name="Google Shape;176;p19"/>
          <p:cNvCxnSpPr/>
          <p:nvPr/>
        </p:nvCxnSpPr>
        <p:spPr>
          <a:xfrm>
            <a:off x="3556965" y="4300805"/>
            <a:ext cx="5400" cy="1987500"/>
          </a:xfrm>
          <a:prstGeom prst="straightConnector1">
            <a:avLst/>
          </a:prstGeom>
          <a:noFill/>
          <a:ln w="28575" cap="flat" cmpd="sng">
            <a:solidFill>
              <a:schemeClr val="accent1"/>
            </a:solidFill>
            <a:prstDash val="solid"/>
            <a:miter lim="800000"/>
            <a:headEnd type="none" w="sm" len="sm"/>
            <a:tailEnd type="none" w="sm" len="sm"/>
          </a:ln>
        </p:spPr>
      </p:cxnSp>
      <p:cxnSp>
        <p:nvCxnSpPr>
          <p:cNvPr id="177" name="Google Shape;177;p19"/>
          <p:cNvCxnSpPr/>
          <p:nvPr/>
        </p:nvCxnSpPr>
        <p:spPr>
          <a:xfrm flipH="1">
            <a:off x="6331594" y="4300805"/>
            <a:ext cx="300" cy="1872000"/>
          </a:xfrm>
          <a:prstGeom prst="straightConnector1">
            <a:avLst/>
          </a:prstGeom>
          <a:noFill/>
          <a:ln w="28575" cap="flat" cmpd="sng">
            <a:solidFill>
              <a:schemeClr val="accent1"/>
            </a:solidFill>
            <a:prstDash val="solid"/>
            <a:miter lim="800000"/>
            <a:headEnd type="none" w="sm" len="sm"/>
            <a:tailEnd type="none" w="sm" len="sm"/>
          </a:ln>
        </p:spPr>
      </p:cxnSp>
      <p:pic>
        <p:nvPicPr>
          <p:cNvPr id="178" name="Google Shape;178;p19"/>
          <p:cNvPicPr preferRelativeResize="0"/>
          <p:nvPr/>
        </p:nvPicPr>
        <p:blipFill rotWithShape="1">
          <a:blip r:embed="rId4">
            <a:alphaModFix/>
          </a:blip>
          <a:srcRect/>
          <a:stretch/>
        </p:blipFill>
        <p:spPr>
          <a:xfrm>
            <a:off x="3645539" y="2201731"/>
            <a:ext cx="2337719" cy="1655885"/>
          </a:xfrm>
          <a:prstGeom prst="rect">
            <a:avLst/>
          </a:prstGeom>
          <a:noFill/>
          <a:ln>
            <a:noFill/>
          </a:ln>
        </p:spPr>
      </p:pic>
      <p:pic>
        <p:nvPicPr>
          <p:cNvPr id="179" name="Google Shape;179;p19"/>
          <p:cNvPicPr preferRelativeResize="0"/>
          <p:nvPr/>
        </p:nvPicPr>
        <p:blipFill rotWithShape="1">
          <a:blip r:embed="rId5">
            <a:alphaModFix/>
          </a:blip>
          <a:srcRect/>
          <a:stretch/>
        </p:blipFill>
        <p:spPr>
          <a:xfrm>
            <a:off x="973710" y="1982946"/>
            <a:ext cx="1899494" cy="2089443"/>
          </a:xfrm>
          <a:prstGeom prst="rect">
            <a:avLst/>
          </a:prstGeom>
          <a:noFill/>
          <a:ln>
            <a:noFill/>
          </a:ln>
        </p:spPr>
      </p:pic>
      <p:pic>
        <p:nvPicPr>
          <p:cNvPr id="180" name="Google Shape;180;p19"/>
          <p:cNvPicPr preferRelativeResize="0"/>
          <p:nvPr/>
        </p:nvPicPr>
        <p:blipFill rotWithShape="1">
          <a:blip r:embed="rId6">
            <a:alphaModFix/>
          </a:blip>
          <a:srcRect/>
          <a:stretch/>
        </p:blipFill>
        <p:spPr>
          <a:xfrm>
            <a:off x="6335065" y="2257583"/>
            <a:ext cx="2163568" cy="15401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812800" y="1069850"/>
            <a:ext cx="6138900" cy="103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a:t>VACCINURILE PROTEJEAZĂ COMUNITATEA</a:t>
            </a:r>
            <a:endParaRPr/>
          </a:p>
        </p:txBody>
      </p:sp>
      <p:sp>
        <p:nvSpPr>
          <p:cNvPr id="187" name="Google Shape;187;p20"/>
          <p:cNvSpPr txBox="1">
            <a:spLocks noGrp="1"/>
          </p:cNvSpPr>
          <p:nvPr>
            <p:ph type="body" idx="1"/>
          </p:nvPr>
        </p:nvSpPr>
        <p:spPr>
          <a:xfrm>
            <a:off x="813816" y="2194559"/>
            <a:ext cx="4389778" cy="21753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1800">
                <a:solidFill>
                  <a:schemeClr val="dk1"/>
                </a:solidFill>
                <a:latin typeface="Rockwell"/>
                <a:ea typeface="Rockwell"/>
                <a:cs typeface="Rockwell"/>
                <a:sym typeface="Rockwell"/>
              </a:rPr>
              <a:t>IMUNITATEA COMUNITARĂ</a:t>
            </a:r>
            <a:endParaRPr sz="1800">
              <a:solidFill>
                <a:schemeClr val="dk1"/>
              </a:solidFill>
            </a:endParaRPr>
          </a:p>
          <a:p>
            <a:pPr marL="0" lvl="0" indent="0" algn="l" rtl="0">
              <a:lnSpc>
                <a:spcPct val="90000"/>
              </a:lnSpc>
              <a:spcBef>
                <a:spcPts val="1000"/>
              </a:spcBef>
              <a:spcAft>
                <a:spcPts val="0"/>
              </a:spcAft>
              <a:buSzPts val="1800"/>
              <a:buNone/>
            </a:pPr>
            <a:r>
              <a:rPr lang="en-US" sz="1800"/>
              <a:t>Atunci când o proporție suficientă a unei populații este imună la o boală infecțioasă pentru a face răspândirea ei de la o persoană la alta puțin probabilă.</a:t>
            </a:r>
            <a:endParaRPr/>
          </a:p>
          <a:p>
            <a:pPr marL="0" lvl="0" indent="0" algn="l" rtl="0">
              <a:lnSpc>
                <a:spcPct val="90000"/>
              </a:lnSpc>
              <a:spcBef>
                <a:spcPts val="1000"/>
              </a:spcBef>
              <a:spcAft>
                <a:spcPts val="0"/>
              </a:spcAft>
              <a:buSzPts val="800"/>
              <a:buNone/>
            </a:pPr>
            <a:endParaRPr sz="800"/>
          </a:p>
          <a:p>
            <a:pPr marL="0" lvl="0" indent="0" algn="l" rtl="0">
              <a:lnSpc>
                <a:spcPct val="90000"/>
              </a:lnSpc>
              <a:spcBef>
                <a:spcPts val="1000"/>
              </a:spcBef>
              <a:spcAft>
                <a:spcPts val="0"/>
              </a:spcAft>
              <a:buSzPts val="1800"/>
              <a:buNone/>
            </a:pPr>
            <a:r>
              <a:rPr lang="en-US" sz="1800">
                <a:solidFill>
                  <a:schemeClr val="dk1"/>
                </a:solidFill>
                <a:latin typeface="Rockwell"/>
                <a:ea typeface="Rockwell"/>
                <a:cs typeface="Rockwell"/>
                <a:sym typeface="Rockwell"/>
              </a:rPr>
              <a:t>PRAGUL DE ACOPERIRE</a:t>
            </a:r>
            <a:endParaRPr sz="1800">
              <a:solidFill>
                <a:schemeClr val="dk1"/>
              </a:solidFill>
            </a:endParaRPr>
          </a:p>
          <a:p>
            <a:pPr marL="0" lvl="0" indent="0" algn="l" rtl="0">
              <a:lnSpc>
                <a:spcPct val="90000"/>
              </a:lnSpc>
              <a:spcBef>
                <a:spcPts val="1000"/>
              </a:spcBef>
              <a:spcAft>
                <a:spcPts val="0"/>
              </a:spcAft>
              <a:buSzPts val="1800"/>
              <a:buNone/>
            </a:pPr>
            <a:r>
              <a:rPr lang="en-US" sz="1800"/>
              <a:t>Procentul minim necesar de persoane imune la o boală pentru a preveni apariția unei epidemii.</a:t>
            </a:r>
            <a:r>
              <a:rPr lang="en-US" sz="1800">
                <a:solidFill>
                  <a:srgbClr val="FF0000"/>
                </a:solidFill>
              </a:rPr>
              <a:t/>
            </a:r>
            <a:br>
              <a:rPr lang="en-US" sz="1800">
                <a:solidFill>
                  <a:srgbClr val="FF0000"/>
                </a:solidFill>
              </a:rPr>
            </a:br>
            <a:endParaRPr sz="1800"/>
          </a:p>
        </p:txBody>
      </p:sp>
      <p:graphicFrame>
        <p:nvGraphicFramePr>
          <p:cNvPr id="188" name="Google Shape;188;p20"/>
          <p:cNvGraphicFramePr/>
          <p:nvPr/>
        </p:nvGraphicFramePr>
        <p:xfrm>
          <a:off x="2050674" y="5381440"/>
          <a:ext cx="6277250" cy="1145100"/>
        </p:xfrm>
        <a:graphic>
          <a:graphicData uri="http://schemas.openxmlformats.org/drawingml/2006/table">
            <a:tbl>
              <a:tblPr firstRow="1" bandRow="1">
                <a:noFill/>
                <a:tableStyleId>{C5E50550-5B34-42D5-AB48-6E606C8C2350}</a:tableStyleId>
              </a:tblPr>
              <a:tblGrid>
                <a:gridCol w="6277250"/>
              </a:tblGrid>
              <a:tr h="1145100">
                <a:tc>
                  <a:txBody>
                    <a:bodyPr/>
                    <a:lstStyle/>
                    <a:p>
                      <a:pPr marL="0" marR="0" lvl="0" indent="0" algn="l" rtl="0">
                        <a:spcBef>
                          <a:spcPts val="0"/>
                        </a:spcBef>
                        <a:spcAft>
                          <a:spcPts val="0"/>
                        </a:spcAft>
                        <a:buNone/>
                      </a:pPr>
                      <a:r>
                        <a:rPr lang="en-US" sz="1700" b="0">
                          <a:latin typeface="Rockwell"/>
                          <a:ea typeface="Rockwell"/>
                          <a:cs typeface="Rockwell"/>
                          <a:sym typeface="Rockwell"/>
                        </a:rPr>
                        <a:t>Numai 4 țări din UE / SEE au atins pragul de acoperire de 95% necesar pentru a preveni epidemiile rujeolei în 2017</a:t>
                      </a:r>
                      <a:endParaRPr sz="1700" b="0">
                        <a:solidFill>
                          <a:srgbClr val="FF0000"/>
                        </a:solidFill>
                        <a:latin typeface="Rockwell"/>
                        <a:ea typeface="Rockwell"/>
                        <a:cs typeface="Rockwell"/>
                        <a:sym typeface="Rockwell"/>
                      </a:endParaRPr>
                    </a:p>
                  </a:txBody>
                  <a:tcPr marL="182875" marR="91450" marT="45725" marB="45725" anchor="ctr">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189" name="Google Shape;189;p20"/>
          <p:cNvSpPr txBox="1"/>
          <p:nvPr/>
        </p:nvSpPr>
        <p:spPr>
          <a:xfrm>
            <a:off x="748800" y="5381450"/>
            <a:ext cx="1302000" cy="1338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2400" b="1">
                <a:solidFill>
                  <a:srgbClr val="3F5E9D"/>
                </a:solidFill>
                <a:latin typeface="Rockwell"/>
                <a:ea typeface="Rockwell"/>
                <a:cs typeface="Rockwell"/>
                <a:sym typeface="Rockwell"/>
              </a:rPr>
              <a:t>Numai</a:t>
            </a:r>
            <a:br>
              <a:rPr lang="en-US" sz="2400" b="1">
                <a:solidFill>
                  <a:srgbClr val="3F5E9D"/>
                </a:solidFill>
                <a:latin typeface="Rockwell"/>
                <a:ea typeface="Rockwell"/>
                <a:cs typeface="Rockwell"/>
                <a:sym typeface="Rockwell"/>
              </a:rPr>
            </a:br>
            <a:r>
              <a:rPr lang="en-US" sz="6600" b="1">
                <a:solidFill>
                  <a:srgbClr val="3F5E9D"/>
                </a:solidFill>
                <a:latin typeface="Arial Black"/>
                <a:ea typeface="Arial Black"/>
                <a:cs typeface="Arial Black"/>
                <a:sym typeface="Arial Black"/>
              </a:rPr>
              <a:t>4</a:t>
            </a:r>
            <a:endParaRPr sz="5400" b="1">
              <a:solidFill>
                <a:srgbClr val="3F5E9D"/>
              </a:solidFill>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5455600" y="2441675"/>
            <a:ext cx="3203100" cy="103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80"/>
              <a:buFont typeface="Rockwell"/>
              <a:buNone/>
            </a:pPr>
            <a:r>
              <a:rPr lang="en-US" sz="2880"/>
              <a:t>VACCINURILE PROTEJEAZĂ COMUNITATEA</a:t>
            </a:r>
            <a:endParaRPr/>
          </a:p>
        </p:txBody>
      </p:sp>
      <p:sp>
        <p:nvSpPr>
          <p:cNvPr id="196" name="Google Shape;196;p21"/>
          <p:cNvSpPr txBox="1"/>
          <p:nvPr/>
        </p:nvSpPr>
        <p:spPr>
          <a:xfrm>
            <a:off x="1944474" y="1496605"/>
            <a:ext cx="1561669"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6B6B6B"/>
                </a:solidFill>
              </a:rPr>
              <a:t>Boala se răspândește prin populație</a:t>
            </a:r>
            <a:endParaRPr/>
          </a:p>
        </p:txBody>
      </p:sp>
      <p:sp>
        <p:nvSpPr>
          <p:cNvPr id="197" name="Google Shape;197;p21"/>
          <p:cNvSpPr txBox="1"/>
          <p:nvPr/>
        </p:nvSpPr>
        <p:spPr>
          <a:xfrm>
            <a:off x="1921759" y="3275113"/>
            <a:ext cx="156167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6B6B6B"/>
                </a:solidFill>
              </a:rPr>
              <a:t>Boala se răspândește prin o parte a populației</a:t>
            </a:r>
            <a:endParaRPr/>
          </a:p>
        </p:txBody>
      </p:sp>
      <p:sp>
        <p:nvSpPr>
          <p:cNvPr id="198" name="Google Shape;198;p21"/>
          <p:cNvSpPr txBox="1"/>
          <p:nvPr/>
        </p:nvSpPr>
        <p:spPr>
          <a:xfrm>
            <a:off x="1932032" y="5448434"/>
            <a:ext cx="155139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6B6B6B"/>
                </a:solidFill>
              </a:rPr>
              <a:t>Răspândirea bolii este limitată</a:t>
            </a:r>
            <a:endParaRPr/>
          </a:p>
        </p:txBody>
      </p:sp>
      <p:sp>
        <p:nvSpPr>
          <p:cNvPr id="199" name="Google Shape;199;p21"/>
          <p:cNvSpPr txBox="1"/>
          <p:nvPr/>
        </p:nvSpPr>
        <p:spPr>
          <a:xfrm>
            <a:off x="795084" y="2702182"/>
            <a:ext cx="377339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Rockwell"/>
                <a:ea typeface="Rockwell"/>
                <a:cs typeface="Rockwell"/>
                <a:sym typeface="Rockwell"/>
              </a:rPr>
              <a:t>CÂND O PARTE DIN POPULAȚIE ESTE IMUNIZATĂ</a:t>
            </a:r>
            <a:endParaRPr/>
          </a:p>
        </p:txBody>
      </p:sp>
      <p:sp>
        <p:nvSpPr>
          <p:cNvPr id="200" name="Google Shape;200;p21"/>
          <p:cNvSpPr txBox="1"/>
          <p:nvPr/>
        </p:nvSpPr>
        <p:spPr>
          <a:xfrm>
            <a:off x="795074" y="1144400"/>
            <a:ext cx="3971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Rockwell"/>
                <a:ea typeface="Rockwell"/>
                <a:cs typeface="Rockwell"/>
                <a:sym typeface="Rockwell"/>
              </a:rPr>
              <a:t>CÂND NIMENI NU ESTE IMUNIZAT</a:t>
            </a:r>
            <a:endParaRPr/>
          </a:p>
        </p:txBody>
      </p:sp>
      <p:sp>
        <p:nvSpPr>
          <p:cNvPr id="201" name="Google Shape;201;p21"/>
          <p:cNvSpPr txBox="1"/>
          <p:nvPr/>
        </p:nvSpPr>
        <p:spPr>
          <a:xfrm>
            <a:off x="804137" y="4817664"/>
            <a:ext cx="415075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Rockwell"/>
                <a:ea typeface="Rockwell"/>
                <a:cs typeface="Rockwell"/>
                <a:sym typeface="Rockwell"/>
              </a:rPr>
              <a:t>CÂND CEA MAI MARE PARTE A POPULAȚIEI ESTE IMUNIZATĂ</a:t>
            </a:r>
            <a:endParaRPr/>
          </a:p>
        </p:txBody>
      </p:sp>
      <p:pic>
        <p:nvPicPr>
          <p:cNvPr id="202" name="Google Shape;202;p21"/>
          <p:cNvPicPr preferRelativeResize="0"/>
          <p:nvPr/>
        </p:nvPicPr>
        <p:blipFill rotWithShape="1">
          <a:blip r:embed="rId3">
            <a:alphaModFix/>
          </a:blip>
          <a:srcRect/>
          <a:stretch/>
        </p:blipFill>
        <p:spPr>
          <a:xfrm>
            <a:off x="876692" y="1607582"/>
            <a:ext cx="931984" cy="914399"/>
          </a:xfrm>
          <a:prstGeom prst="rect">
            <a:avLst/>
          </a:prstGeom>
          <a:noFill/>
          <a:ln>
            <a:noFill/>
          </a:ln>
        </p:spPr>
      </p:pic>
      <p:pic>
        <p:nvPicPr>
          <p:cNvPr id="203" name="Google Shape;203;p21"/>
          <p:cNvPicPr preferRelativeResize="0"/>
          <p:nvPr/>
        </p:nvPicPr>
        <p:blipFill rotWithShape="1">
          <a:blip r:embed="rId4">
            <a:alphaModFix/>
          </a:blip>
          <a:srcRect/>
          <a:stretch/>
        </p:blipFill>
        <p:spPr>
          <a:xfrm>
            <a:off x="3834722" y="1607582"/>
            <a:ext cx="931983" cy="914399"/>
          </a:xfrm>
          <a:prstGeom prst="rect">
            <a:avLst/>
          </a:prstGeom>
          <a:noFill/>
          <a:ln>
            <a:noFill/>
          </a:ln>
        </p:spPr>
      </p:pic>
      <p:pic>
        <p:nvPicPr>
          <p:cNvPr id="204" name="Google Shape;204;p21"/>
          <p:cNvPicPr preferRelativeResize="0"/>
          <p:nvPr/>
        </p:nvPicPr>
        <p:blipFill rotWithShape="1">
          <a:blip r:embed="rId5">
            <a:alphaModFix/>
          </a:blip>
          <a:srcRect/>
          <a:stretch/>
        </p:blipFill>
        <p:spPr>
          <a:xfrm>
            <a:off x="876692" y="3380992"/>
            <a:ext cx="931983" cy="914398"/>
          </a:xfrm>
          <a:prstGeom prst="rect">
            <a:avLst/>
          </a:prstGeom>
          <a:noFill/>
          <a:ln>
            <a:noFill/>
          </a:ln>
        </p:spPr>
      </p:pic>
      <p:pic>
        <p:nvPicPr>
          <p:cNvPr id="205" name="Google Shape;205;p21"/>
          <p:cNvPicPr preferRelativeResize="0"/>
          <p:nvPr/>
        </p:nvPicPr>
        <p:blipFill rotWithShape="1">
          <a:blip r:embed="rId6">
            <a:alphaModFix/>
          </a:blip>
          <a:srcRect/>
          <a:stretch/>
        </p:blipFill>
        <p:spPr>
          <a:xfrm>
            <a:off x="3834722" y="3380992"/>
            <a:ext cx="931983" cy="914398"/>
          </a:xfrm>
          <a:prstGeom prst="rect">
            <a:avLst/>
          </a:prstGeom>
          <a:noFill/>
          <a:ln>
            <a:noFill/>
          </a:ln>
        </p:spPr>
      </p:pic>
      <p:pic>
        <p:nvPicPr>
          <p:cNvPr id="206" name="Google Shape;206;p21"/>
          <p:cNvPicPr preferRelativeResize="0"/>
          <p:nvPr/>
        </p:nvPicPr>
        <p:blipFill rotWithShape="1">
          <a:blip r:embed="rId7">
            <a:alphaModFix/>
          </a:blip>
          <a:srcRect/>
          <a:stretch/>
        </p:blipFill>
        <p:spPr>
          <a:xfrm>
            <a:off x="890802" y="5496111"/>
            <a:ext cx="931983" cy="914398"/>
          </a:xfrm>
          <a:prstGeom prst="rect">
            <a:avLst/>
          </a:prstGeom>
          <a:noFill/>
          <a:ln>
            <a:noFill/>
          </a:ln>
        </p:spPr>
      </p:pic>
      <p:pic>
        <p:nvPicPr>
          <p:cNvPr id="207" name="Google Shape;207;p21"/>
          <p:cNvPicPr preferRelativeResize="0"/>
          <p:nvPr/>
        </p:nvPicPr>
        <p:blipFill rotWithShape="1">
          <a:blip r:embed="rId8">
            <a:alphaModFix/>
          </a:blip>
          <a:srcRect/>
          <a:stretch/>
        </p:blipFill>
        <p:spPr>
          <a:xfrm>
            <a:off x="3834722" y="5496111"/>
            <a:ext cx="931983" cy="914398"/>
          </a:xfrm>
          <a:prstGeom prst="rect">
            <a:avLst/>
          </a:prstGeom>
          <a:noFill/>
          <a:ln>
            <a:noFill/>
          </a:ln>
        </p:spPr>
      </p:pic>
      <p:sp>
        <p:nvSpPr>
          <p:cNvPr id="208" name="Google Shape;208;p21"/>
          <p:cNvSpPr/>
          <p:nvPr/>
        </p:nvSpPr>
        <p:spPr>
          <a:xfrm>
            <a:off x="3302904" y="1869543"/>
            <a:ext cx="386938" cy="267128"/>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1"/>
          <p:cNvSpPr/>
          <p:nvPr/>
        </p:nvSpPr>
        <p:spPr>
          <a:xfrm>
            <a:off x="3302904" y="5817021"/>
            <a:ext cx="386938" cy="267128"/>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21"/>
          <p:cNvSpPr/>
          <p:nvPr/>
        </p:nvSpPr>
        <p:spPr>
          <a:xfrm>
            <a:off x="3302904" y="3765999"/>
            <a:ext cx="386938" cy="267128"/>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21"/>
          <p:cNvPicPr preferRelativeResize="0"/>
          <p:nvPr/>
        </p:nvPicPr>
        <p:blipFill rotWithShape="1">
          <a:blip r:embed="rId9">
            <a:alphaModFix/>
          </a:blip>
          <a:srcRect/>
          <a:stretch/>
        </p:blipFill>
        <p:spPr>
          <a:xfrm>
            <a:off x="5600944" y="5124888"/>
            <a:ext cx="115452" cy="314869"/>
          </a:xfrm>
          <a:prstGeom prst="rect">
            <a:avLst/>
          </a:prstGeom>
          <a:noFill/>
          <a:ln>
            <a:noFill/>
          </a:ln>
        </p:spPr>
      </p:pic>
      <p:sp>
        <p:nvSpPr>
          <p:cNvPr id="212" name="Google Shape;212;p21"/>
          <p:cNvSpPr txBox="1"/>
          <p:nvPr/>
        </p:nvSpPr>
        <p:spPr>
          <a:xfrm>
            <a:off x="5738660" y="5100646"/>
            <a:ext cx="327453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6B6B6B"/>
                </a:solidFill>
              </a:rPr>
              <a:t>Neimunizat, dar încă sănătos</a:t>
            </a:r>
            <a:endParaRPr/>
          </a:p>
        </p:txBody>
      </p:sp>
      <p:sp>
        <p:nvSpPr>
          <p:cNvPr id="213" name="Google Shape;213;p21"/>
          <p:cNvSpPr txBox="1"/>
          <p:nvPr/>
        </p:nvSpPr>
        <p:spPr>
          <a:xfrm>
            <a:off x="5749164" y="5610891"/>
            <a:ext cx="292762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6B6B6B"/>
                </a:solidFill>
              </a:rPr>
              <a:t>Imunizat și sănătos</a:t>
            </a:r>
            <a:endParaRPr/>
          </a:p>
        </p:txBody>
      </p:sp>
      <p:sp>
        <p:nvSpPr>
          <p:cNvPr id="214" name="Google Shape;214;p21"/>
          <p:cNvSpPr txBox="1"/>
          <p:nvPr/>
        </p:nvSpPr>
        <p:spPr>
          <a:xfrm>
            <a:off x="5749164" y="6139042"/>
            <a:ext cx="3203128"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err="1">
                <a:solidFill>
                  <a:srgbClr val="6B6B6B"/>
                </a:solidFill>
                <a:latin typeface="Arial"/>
                <a:ea typeface="Arial"/>
                <a:cs typeface="Arial"/>
                <a:sym typeface="Arial"/>
              </a:rPr>
              <a:t>N</a:t>
            </a:r>
            <a:r>
              <a:rPr lang="en-US" sz="1600" dirty="0" err="1">
                <a:solidFill>
                  <a:srgbClr val="6B6B6B"/>
                </a:solidFill>
              </a:rPr>
              <a:t>eimunizat</a:t>
            </a:r>
            <a:r>
              <a:rPr lang="en-US" sz="1600" dirty="0">
                <a:solidFill>
                  <a:srgbClr val="6B6B6B"/>
                </a:solidFill>
              </a:rPr>
              <a:t>, </a:t>
            </a:r>
            <a:r>
              <a:rPr lang="en-US" sz="1600" dirty="0" err="1">
                <a:solidFill>
                  <a:srgbClr val="6B6B6B"/>
                </a:solidFill>
              </a:rPr>
              <a:t>bolnav</a:t>
            </a:r>
            <a:r>
              <a:rPr lang="en-US" sz="1600" dirty="0">
                <a:solidFill>
                  <a:srgbClr val="6B6B6B"/>
                </a:solidFill>
              </a:rPr>
              <a:t> </a:t>
            </a:r>
            <a:r>
              <a:rPr lang="en-US" sz="1600" dirty="0" err="1">
                <a:solidFill>
                  <a:srgbClr val="6B6B6B"/>
                </a:solidFill>
              </a:rPr>
              <a:t>și</a:t>
            </a:r>
            <a:r>
              <a:rPr lang="en-US" sz="1600" dirty="0">
                <a:solidFill>
                  <a:srgbClr val="6B6B6B"/>
                </a:solidFill>
              </a:rPr>
              <a:t> </a:t>
            </a:r>
            <a:r>
              <a:rPr lang="en-US" sz="1600" dirty="0" err="1">
                <a:solidFill>
                  <a:srgbClr val="6B6B6B"/>
                </a:solidFill>
              </a:rPr>
              <a:t>contagios</a:t>
            </a:r>
            <a:endParaRPr dirty="0"/>
          </a:p>
        </p:txBody>
      </p:sp>
      <p:pic>
        <p:nvPicPr>
          <p:cNvPr id="215" name="Google Shape;215;p21"/>
          <p:cNvPicPr preferRelativeResize="0"/>
          <p:nvPr/>
        </p:nvPicPr>
        <p:blipFill rotWithShape="1">
          <a:blip r:embed="rId10">
            <a:alphaModFix/>
          </a:blip>
          <a:srcRect/>
          <a:stretch/>
        </p:blipFill>
        <p:spPr>
          <a:xfrm>
            <a:off x="5600944" y="5617822"/>
            <a:ext cx="113995" cy="310895"/>
          </a:xfrm>
          <a:prstGeom prst="rect">
            <a:avLst/>
          </a:prstGeom>
          <a:noFill/>
          <a:ln>
            <a:noFill/>
          </a:ln>
        </p:spPr>
      </p:pic>
      <p:pic>
        <p:nvPicPr>
          <p:cNvPr id="216" name="Google Shape;216;p21"/>
          <p:cNvPicPr preferRelativeResize="0"/>
          <p:nvPr/>
        </p:nvPicPr>
        <p:blipFill rotWithShape="1">
          <a:blip r:embed="rId11">
            <a:alphaModFix/>
          </a:blip>
          <a:srcRect/>
          <a:stretch/>
        </p:blipFill>
        <p:spPr>
          <a:xfrm>
            <a:off x="5600944" y="6143416"/>
            <a:ext cx="113995" cy="310896"/>
          </a:xfrm>
          <a:prstGeom prst="rect">
            <a:avLst/>
          </a:prstGeom>
          <a:noFill/>
          <a:ln>
            <a:noFill/>
          </a:ln>
        </p:spPr>
      </p:pic>
      <p:cxnSp>
        <p:nvCxnSpPr>
          <p:cNvPr id="217" name="Google Shape;217;p21"/>
          <p:cNvCxnSpPr/>
          <p:nvPr/>
        </p:nvCxnSpPr>
        <p:spPr>
          <a:xfrm>
            <a:off x="5455592" y="4899259"/>
            <a:ext cx="3341899" cy="0"/>
          </a:xfrm>
          <a:prstGeom prst="straightConnector1">
            <a:avLst/>
          </a:prstGeom>
          <a:noFill/>
          <a:ln w="9525" cap="flat" cmpd="sng">
            <a:solidFill>
              <a:srgbClr val="D0CECE"/>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812800" y="1069848"/>
            <a:ext cx="7156450" cy="7416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sz="3200"/>
              <a:t>TIPURI DE VACCINURI</a:t>
            </a:r>
            <a:endParaRPr/>
          </a:p>
        </p:txBody>
      </p:sp>
      <p:graphicFrame>
        <p:nvGraphicFramePr>
          <p:cNvPr id="224" name="Google Shape;224;p22"/>
          <p:cNvGraphicFramePr/>
          <p:nvPr/>
        </p:nvGraphicFramePr>
        <p:xfrm>
          <a:off x="1868114" y="2094745"/>
          <a:ext cx="6868225" cy="741650"/>
        </p:xfrm>
        <a:graphic>
          <a:graphicData uri="http://schemas.openxmlformats.org/drawingml/2006/table">
            <a:tbl>
              <a:tblPr firstRow="1" bandRow="1">
                <a:noFill/>
                <a:tableStyleId>{C5E50550-5B34-42D5-AB48-6E606C8C2350}</a:tableStyleId>
              </a:tblPr>
              <a:tblGrid>
                <a:gridCol w="6868225"/>
              </a:tblGrid>
              <a:tr h="741650">
                <a:tc>
                  <a:txBody>
                    <a:bodyPr/>
                    <a:lstStyle/>
                    <a:p>
                      <a:pPr marL="0" marR="0" lvl="0" indent="0" algn="l" rtl="0">
                        <a:spcBef>
                          <a:spcPts val="0"/>
                        </a:spcBef>
                        <a:spcAft>
                          <a:spcPts val="0"/>
                        </a:spcAft>
                        <a:buNone/>
                      </a:pPr>
                      <a:r>
                        <a:rPr lang="en-US" sz="1900">
                          <a:solidFill>
                            <a:srgbClr val="6B6B6B"/>
                          </a:solidFill>
                          <a:latin typeface="Arial"/>
                          <a:ea typeface="Arial"/>
                          <a:cs typeface="Arial"/>
                          <a:sym typeface="Arial"/>
                        </a:rPr>
                        <a:t>Viu atenuat:</a:t>
                      </a:r>
                      <a:r>
                        <a:rPr lang="en-US" sz="1900" b="1">
                          <a:solidFill>
                            <a:srgbClr val="6B6B6B"/>
                          </a:solidFill>
                          <a:latin typeface="Arial"/>
                          <a:ea typeface="Arial"/>
                          <a:cs typeface="Arial"/>
                          <a:sym typeface="Arial"/>
                        </a:rPr>
                        <a:t> </a:t>
                      </a:r>
                      <a:r>
                        <a:rPr lang="en-US" sz="1900" b="0">
                          <a:solidFill>
                            <a:srgbClr val="6B6B6B"/>
                          </a:solidFill>
                          <a:latin typeface="Arial"/>
                          <a:ea typeface="Arial"/>
                          <a:cs typeface="Arial"/>
                          <a:sym typeface="Arial"/>
                        </a:rPr>
                        <a:t>conține agent patogen slăbit; necesită 1-2 doze. Ex. MMR, rotavirus, varicelă</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25" name="Google Shape;225;p22"/>
          <p:cNvGraphicFramePr/>
          <p:nvPr/>
        </p:nvGraphicFramePr>
        <p:xfrm>
          <a:off x="1868115" y="3998031"/>
          <a:ext cx="6685750" cy="960130"/>
        </p:xfrm>
        <a:graphic>
          <a:graphicData uri="http://schemas.openxmlformats.org/drawingml/2006/table">
            <a:tbl>
              <a:tblPr firstRow="1" bandRow="1">
                <a:noFill/>
                <a:tableStyleId>{C5E50550-5B34-42D5-AB48-6E606C8C2350}</a:tableStyleId>
              </a:tblPr>
              <a:tblGrid>
                <a:gridCol w="6685750"/>
              </a:tblGrid>
              <a:tr h="741650">
                <a:tc>
                  <a:txBody>
                    <a:bodyPr/>
                    <a:lstStyle/>
                    <a:p>
                      <a:pPr marL="0" marR="0" lvl="0" indent="0" algn="l" rtl="0">
                        <a:spcBef>
                          <a:spcPts val="0"/>
                        </a:spcBef>
                        <a:spcAft>
                          <a:spcPts val="0"/>
                        </a:spcAft>
                        <a:buNone/>
                      </a:pPr>
                      <a:r>
                        <a:rPr lang="en-US" sz="1900" b="1">
                          <a:solidFill>
                            <a:srgbClr val="6B6B6B"/>
                          </a:solidFill>
                          <a:latin typeface="Arial"/>
                          <a:ea typeface="Arial"/>
                          <a:cs typeface="Arial"/>
                          <a:sym typeface="Arial"/>
                        </a:rPr>
                        <a:t>Subunitare: </a:t>
                      </a:r>
                      <a:r>
                        <a:rPr lang="en-US" sz="1900" b="0">
                          <a:solidFill>
                            <a:srgbClr val="6B6B6B"/>
                          </a:solidFill>
                          <a:latin typeface="Arial"/>
                          <a:ea typeface="Arial"/>
                          <a:cs typeface="Arial"/>
                          <a:sym typeface="Arial"/>
                        </a:rPr>
                        <a:t>conține o componentă antigenică patogenă ucisă; necesită mai multe doze (doze de rapel). Ex. Hib, HPV, pneumococ</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26" name="Google Shape;226;p22"/>
          <p:cNvGraphicFramePr/>
          <p:nvPr/>
        </p:nvGraphicFramePr>
        <p:xfrm>
          <a:off x="1868114" y="2960011"/>
          <a:ext cx="6685750" cy="960130"/>
        </p:xfrm>
        <a:graphic>
          <a:graphicData uri="http://schemas.openxmlformats.org/drawingml/2006/table">
            <a:tbl>
              <a:tblPr firstRow="1" bandRow="1">
                <a:noFill/>
                <a:tableStyleId>{C5E50550-5B34-42D5-AB48-6E606C8C2350}</a:tableStyleId>
              </a:tblPr>
              <a:tblGrid>
                <a:gridCol w="6685750"/>
              </a:tblGrid>
              <a:tr h="741650">
                <a:tc>
                  <a:txBody>
                    <a:bodyPr/>
                    <a:lstStyle/>
                    <a:p>
                      <a:pPr marL="0" marR="0" lvl="0" indent="0" algn="l" rtl="0">
                        <a:spcBef>
                          <a:spcPts val="0"/>
                        </a:spcBef>
                        <a:spcAft>
                          <a:spcPts val="0"/>
                        </a:spcAft>
                        <a:buNone/>
                      </a:pPr>
                      <a:r>
                        <a:rPr lang="en-US" sz="1900">
                          <a:solidFill>
                            <a:srgbClr val="6B6B6B"/>
                          </a:solidFill>
                          <a:latin typeface="Arial"/>
                          <a:ea typeface="Arial"/>
                          <a:cs typeface="Arial"/>
                          <a:sym typeface="Arial"/>
                        </a:rPr>
                        <a:t>Inactivate</a:t>
                      </a:r>
                      <a:r>
                        <a:rPr lang="en-US" sz="1900" b="1">
                          <a:solidFill>
                            <a:srgbClr val="6B6B6B"/>
                          </a:solidFill>
                          <a:latin typeface="Arial"/>
                          <a:ea typeface="Arial"/>
                          <a:cs typeface="Arial"/>
                          <a:sym typeface="Arial"/>
                        </a:rPr>
                        <a:t>: </a:t>
                      </a:r>
                      <a:r>
                        <a:rPr lang="en-US" sz="1900" b="0">
                          <a:solidFill>
                            <a:srgbClr val="6B6B6B"/>
                          </a:solidFill>
                          <a:latin typeface="Arial"/>
                          <a:ea typeface="Arial"/>
                          <a:cs typeface="Arial"/>
                          <a:sym typeface="Arial"/>
                        </a:rPr>
                        <a:t>conține agenți patogeni uciși; necesită mai multe doze (doze de rapel). Ex. Hepatita A, rabie, vaccin poliovirus inactivat</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27" name="Google Shape;227;p22"/>
          <p:cNvGraphicFramePr/>
          <p:nvPr/>
        </p:nvGraphicFramePr>
        <p:xfrm>
          <a:off x="1868115" y="5036051"/>
          <a:ext cx="6685750" cy="741650"/>
        </p:xfrm>
        <a:graphic>
          <a:graphicData uri="http://schemas.openxmlformats.org/drawingml/2006/table">
            <a:tbl>
              <a:tblPr firstRow="1" bandRow="1">
                <a:noFill/>
                <a:tableStyleId>{C5E50550-5B34-42D5-AB48-6E606C8C2350}</a:tableStyleId>
              </a:tblPr>
              <a:tblGrid>
                <a:gridCol w="6685750"/>
              </a:tblGrid>
              <a:tr h="741650">
                <a:tc>
                  <a:txBody>
                    <a:bodyPr/>
                    <a:lstStyle/>
                    <a:p>
                      <a:pPr marL="0" marR="0" lvl="0" indent="0" algn="l" rtl="0">
                        <a:spcBef>
                          <a:spcPts val="0"/>
                        </a:spcBef>
                        <a:spcAft>
                          <a:spcPts val="0"/>
                        </a:spcAft>
                        <a:buNone/>
                      </a:pPr>
                      <a:r>
                        <a:rPr lang="en-US" sz="1900" b="1">
                          <a:solidFill>
                            <a:srgbClr val="6B6B6B"/>
                          </a:solidFill>
                          <a:latin typeface="Arial"/>
                          <a:ea typeface="Arial"/>
                          <a:cs typeface="Arial"/>
                          <a:sym typeface="Arial"/>
                        </a:rPr>
                        <a:t>Tox</a:t>
                      </a:r>
                      <a:r>
                        <a:rPr lang="en-US" sz="1900">
                          <a:solidFill>
                            <a:srgbClr val="6B6B6B"/>
                          </a:solidFill>
                          <a:latin typeface="Arial"/>
                          <a:ea typeface="Arial"/>
                          <a:cs typeface="Arial"/>
                          <a:sym typeface="Arial"/>
                        </a:rPr>
                        <a:t>ice</a:t>
                      </a:r>
                      <a:r>
                        <a:rPr lang="en-US" sz="1900" b="1">
                          <a:solidFill>
                            <a:srgbClr val="6B6B6B"/>
                          </a:solidFill>
                          <a:latin typeface="Arial"/>
                          <a:ea typeface="Arial"/>
                          <a:cs typeface="Arial"/>
                          <a:sym typeface="Arial"/>
                        </a:rPr>
                        <a:t>: </a:t>
                      </a:r>
                      <a:r>
                        <a:rPr lang="en-US" sz="1900" b="0">
                          <a:solidFill>
                            <a:srgbClr val="6B6B6B"/>
                          </a:solidFill>
                          <a:latin typeface="Arial"/>
                          <a:ea typeface="Arial"/>
                          <a:cs typeface="Arial"/>
                          <a:sym typeface="Arial"/>
                        </a:rPr>
                        <a:t>conține toxină produsă de agentul patogen; pot fi necesare doze de rapel. Ex. Difteria, pertussis</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pic>
        <p:nvPicPr>
          <p:cNvPr id="228" name="Google Shape;228;p22"/>
          <p:cNvPicPr preferRelativeResize="0"/>
          <p:nvPr/>
        </p:nvPicPr>
        <p:blipFill rotWithShape="1">
          <a:blip r:embed="rId3">
            <a:alphaModFix/>
          </a:blip>
          <a:srcRect/>
          <a:stretch/>
        </p:blipFill>
        <p:spPr>
          <a:xfrm>
            <a:off x="843622" y="2094745"/>
            <a:ext cx="673100" cy="660400"/>
          </a:xfrm>
          <a:prstGeom prst="rect">
            <a:avLst/>
          </a:prstGeom>
          <a:noFill/>
          <a:ln>
            <a:noFill/>
          </a:ln>
        </p:spPr>
      </p:pic>
      <p:pic>
        <p:nvPicPr>
          <p:cNvPr id="229" name="Google Shape;229;p22"/>
          <p:cNvPicPr preferRelativeResize="0"/>
          <p:nvPr/>
        </p:nvPicPr>
        <p:blipFill rotWithShape="1">
          <a:blip r:embed="rId4">
            <a:alphaModFix/>
          </a:blip>
          <a:srcRect/>
          <a:stretch/>
        </p:blipFill>
        <p:spPr>
          <a:xfrm>
            <a:off x="897278" y="3112411"/>
            <a:ext cx="609600" cy="609600"/>
          </a:xfrm>
          <a:prstGeom prst="rect">
            <a:avLst/>
          </a:prstGeom>
          <a:noFill/>
          <a:ln>
            <a:noFill/>
          </a:ln>
        </p:spPr>
      </p:pic>
      <p:pic>
        <p:nvPicPr>
          <p:cNvPr id="230" name="Google Shape;230;p22"/>
          <p:cNvPicPr preferRelativeResize="0"/>
          <p:nvPr/>
        </p:nvPicPr>
        <p:blipFill rotWithShape="1">
          <a:blip r:embed="rId5">
            <a:alphaModFix/>
          </a:blip>
          <a:srcRect/>
          <a:stretch/>
        </p:blipFill>
        <p:spPr>
          <a:xfrm>
            <a:off x="881722" y="4201231"/>
            <a:ext cx="596900" cy="508000"/>
          </a:xfrm>
          <a:prstGeom prst="rect">
            <a:avLst/>
          </a:prstGeom>
          <a:noFill/>
          <a:ln>
            <a:noFill/>
          </a:ln>
        </p:spPr>
      </p:pic>
      <p:pic>
        <p:nvPicPr>
          <p:cNvPr id="231" name="Google Shape;231;p22"/>
          <p:cNvPicPr preferRelativeResize="0"/>
          <p:nvPr/>
        </p:nvPicPr>
        <p:blipFill rotWithShape="1">
          <a:blip r:embed="rId6">
            <a:alphaModFix/>
          </a:blip>
          <a:srcRect/>
          <a:stretch/>
        </p:blipFill>
        <p:spPr>
          <a:xfrm>
            <a:off x="787411" y="5117297"/>
            <a:ext cx="729311" cy="66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812800" y="1069848"/>
            <a:ext cx="6129421" cy="9692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00"/>
              <a:buFont typeface="Rockwell"/>
              <a:buNone/>
            </a:pPr>
            <a:r>
              <a:rPr lang="en-US" sz="2900"/>
              <a:t>DOZAREA VACCINURILOR PE PARCURSUL VIEȚII</a:t>
            </a:r>
            <a:endParaRPr/>
          </a:p>
        </p:txBody>
      </p:sp>
      <p:graphicFrame>
        <p:nvGraphicFramePr>
          <p:cNvPr id="238" name="Google Shape;238;p23"/>
          <p:cNvGraphicFramePr/>
          <p:nvPr/>
        </p:nvGraphicFramePr>
        <p:xfrm>
          <a:off x="967318" y="2566494"/>
          <a:ext cx="2135850" cy="2225050"/>
        </p:xfrm>
        <a:graphic>
          <a:graphicData uri="http://schemas.openxmlformats.org/drawingml/2006/table">
            <a:tbl>
              <a:tblPr firstRow="1" bandRow="1">
                <a:noFill/>
                <a:tableStyleId>{C5E50550-5B34-42D5-AB48-6E606C8C2350}</a:tableStyleId>
              </a:tblPr>
              <a:tblGrid>
                <a:gridCol w="2135850"/>
              </a:tblGrid>
              <a:tr h="741650">
                <a:tc>
                  <a:txBody>
                    <a:bodyPr/>
                    <a:lstStyle/>
                    <a:p>
                      <a:pPr marL="0" marR="0" lvl="0" indent="0" algn="l" rtl="0">
                        <a:lnSpc>
                          <a:spcPct val="100000"/>
                        </a:lnSpc>
                        <a:spcBef>
                          <a:spcPts val="0"/>
                        </a:spcBef>
                        <a:spcAft>
                          <a:spcPts val="0"/>
                        </a:spcAft>
                        <a:buNone/>
                      </a:pPr>
                      <a:endParaRPr sz="2000" b="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sz="2000" b="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r>
                        <a:rPr lang="en-US" sz="2000" b="0">
                          <a:solidFill>
                            <a:srgbClr val="6B6B6B"/>
                          </a:solidFill>
                          <a:latin typeface="Arial"/>
                          <a:ea typeface="Arial"/>
                          <a:cs typeface="Arial"/>
                          <a:sym typeface="Arial"/>
                        </a:rPr>
                        <a:t>Unele vaccinuri oferă printr-o singură doză o imunitate de lungă durată</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39" name="Google Shape;239;p23"/>
          <p:cNvGraphicFramePr/>
          <p:nvPr/>
        </p:nvGraphicFramePr>
        <p:xfrm>
          <a:off x="6066476" y="2479019"/>
          <a:ext cx="2260550" cy="2560330"/>
        </p:xfrm>
        <a:graphic>
          <a:graphicData uri="http://schemas.openxmlformats.org/drawingml/2006/table">
            <a:tbl>
              <a:tblPr firstRow="1" bandRow="1">
                <a:noFill/>
                <a:tableStyleId>{C5E50550-5B34-42D5-AB48-6E606C8C2350}</a:tableStyleId>
              </a:tblPr>
              <a:tblGrid>
                <a:gridCol w="2260550"/>
              </a:tblGrid>
              <a:tr h="741650">
                <a:tc>
                  <a:txBody>
                    <a:bodyPr/>
                    <a:lstStyle/>
                    <a:p>
                      <a:pPr marL="0" marR="0" lvl="0" indent="0" algn="l" rtl="0">
                        <a:lnSpc>
                          <a:spcPct val="100000"/>
                        </a:lnSpc>
                        <a:spcBef>
                          <a:spcPts val="0"/>
                        </a:spcBef>
                        <a:spcAft>
                          <a:spcPts val="0"/>
                        </a:spcAft>
                        <a:buNone/>
                      </a:pPr>
                      <a:endParaRPr sz="1800" b="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sz="1800" b="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r>
                        <a:rPr lang="en-US" sz="1800" b="0">
                          <a:solidFill>
                            <a:srgbClr val="6B6B6B"/>
                          </a:solidFill>
                          <a:latin typeface="Arial"/>
                          <a:ea typeface="Arial"/>
                          <a:cs typeface="Arial"/>
                          <a:sym typeface="Arial"/>
                        </a:rPr>
                        <a:t>Vaccinurile noi sunt frecvent necesare pentru agenții patogeni care, adesea, suferă mutații (de exemplu, gripa)</a:t>
                      </a:r>
                      <a:endParaRPr/>
                    </a:p>
                  </a:txBody>
                  <a:tcPr marL="182875" marR="91450" marT="45725" marB="45725">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graphicFrame>
        <p:nvGraphicFramePr>
          <p:cNvPr id="240" name="Google Shape;240;p23"/>
          <p:cNvGraphicFramePr/>
          <p:nvPr/>
        </p:nvGraphicFramePr>
        <p:xfrm>
          <a:off x="3610205" y="2441441"/>
          <a:ext cx="2260550" cy="1920250"/>
        </p:xfrm>
        <a:graphic>
          <a:graphicData uri="http://schemas.openxmlformats.org/drawingml/2006/table">
            <a:tbl>
              <a:tblPr firstRow="1" bandRow="1">
                <a:noFill/>
                <a:tableStyleId>{C5E50550-5B34-42D5-AB48-6E606C8C2350}</a:tableStyleId>
              </a:tblPr>
              <a:tblGrid>
                <a:gridCol w="2260550"/>
              </a:tblGrid>
              <a:tr h="741650">
                <a:tc>
                  <a:txBody>
                    <a:bodyPr/>
                    <a:lstStyle/>
                    <a:p>
                      <a:pPr marL="0" marR="0" lvl="0" indent="0" algn="l" rtl="0">
                        <a:lnSpc>
                          <a:spcPct val="100000"/>
                        </a:lnSpc>
                        <a:spcBef>
                          <a:spcPts val="0"/>
                        </a:spcBef>
                        <a:spcAft>
                          <a:spcPts val="0"/>
                        </a:spcAft>
                        <a:buNone/>
                      </a:pPr>
                      <a:r>
                        <a:rPr lang="en-US" sz="2000" b="0">
                          <a:solidFill>
                            <a:srgbClr val="6B6B6B"/>
                          </a:solidFill>
                          <a:latin typeface="Arial"/>
                          <a:ea typeface="Arial"/>
                          <a:cs typeface="Arial"/>
                          <a:sym typeface="Arial"/>
                        </a:rPr>
                        <a:t>Altele oferă protecție mai mare după doze multiple</a:t>
                      </a:r>
                      <a:endParaRPr/>
                    </a:p>
                    <a:p>
                      <a:pPr marL="0" marR="0" lvl="0" indent="0" algn="l" rtl="0">
                        <a:lnSpc>
                          <a:spcPct val="100000"/>
                        </a:lnSpc>
                        <a:spcBef>
                          <a:spcPts val="0"/>
                        </a:spcBef>
                        <a:spcAft>
                          <a:spcPts val="0"/>
                        </a:spcAft>
                        <a:buNone/>
                      </a:pPr>
                      <a:endParaRPr sz="2000" b="0">
                        <a:solidFill>
                          <a:srgbClr val="6B6B6B"/>
                        </a:solidFill>
                        <a:latin typeface="Arial"/>
                        <a:ea typeface="Arial"/>
                        <a:cs typeface="Arial"/>
                        <a:sym typeface="Arial"/>
                      </a:endParaRPr>
                    </a:p>
                    <a:p>
                      <a:pPr marL="0" marR="0" lvl="0" indent="0" algn="l" rtl="0">
                        <a:lnSpc>
                          <a:spcPct val="100000"/>
                        </a:lnSpc>
                        <a:spcBef>
                          <a:spcPts val="0"/>
                        </a:spcBef>
                        <a:spcAft>
                          <a:spcPts val="0"/>
                        </a:spcAft>
                        <a:buNone/>
                      </a:pPr>
                      <a:endParaRPr sz="2000" b="0">
                        <a:solidFill>
                          <a:srgbClr val="6B6B6B"/>
                        </a:solidFill>
                        <a:latin typeface="Arial"/>
                        <a:ea typeface="Arial"/>
                        <a:cs typeface="Arial"/>
                        <a:sym typeface="Arial"/>
                      </a:endParaRPr>
                    </a:p>
                  </a:txBody>
                  <a:tcPr marL="182875" marR="91450" marT="45725" marB="45725" anchor="ctr">
                    <a:lnL w="28575" cap="flat" cmpd="sng">
                      <a:solidFill>
                        <a:srgbClr val="3F5E9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241" name="Google Shape;241;p23"/>
          <p:cNvSpPr/>
          <p:nvPr/>
        </p:nvSpPr>
        <p:spPr>
          <a:xfrm>
            <a:off x="1792242" y="4761175"/>
            <a:ext cx="1776853" cy="1776853"/>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23"/>
          <p:cNvSpPr txBox="1"/>
          <p:nvPr/>
        </p:nvSpPr>
        <p:spPr>
          <a:xfrm>
            <a:off x="3734900" y="5216977"/>
            <a:ext cx="4995481"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a:solidFill>
                  <a:schemeClr val="dk1"/>
                </a:solidFill>
                <a:latin typeface="Rockwell"/>
                <a:ea typeface="Rockwell"/>
                <a:cs typeface="Rockwell"/>
                <a:sym typeface="Rockwell"/>
              </a:rPr>
              <a:t>VACCINURILE NU SUNT DOAR PENTRU COPII - POPULAȚIILE MAI ÎN VÂRSTĂ NECESITĂ PROTECȚIE SPECIFICĂ PENTRU ANUMITE BOLI</a:t>
            </a:r>
            <a:endParaRPr/>
          </a:p>
        </p:txBody>
      </p:sp>
      <p:pic>
        <p:nvPicPr>
          <p:cNvPr id="243" name="Google Shape;243;p23"/>
          <p:cNvPicPr preferRelativeResize="0"/>
          <p:nvPr/>
        </p:nvPicPr>
        <p:blipFill rotWithShape="1">
          <a:blip r:embed="rId4">
            <a:alphaModFix/>
          </a:blip>
          <a:srcRect/>
          <a:stretch/>
        </p:blipFill>
        <p:spPr>
          <a:xfrm>
            <a:off x="1259754" y="2479027"/>
            <a:ext cx="693735" cy="693735"/>
          </a:xfrm>
          <a:prstGeom prst="rect">
            <a:avLst/>
          </a:prstGeom>
          <a:noFill/>
          <a:ln>
            <a:noFill/>
          </a:ln>
        </p:spPr>
      </p:pic>
      <p:grpSp>
        <p:nvGrpSpPr>
          <p:cNvPr id="244" name="Google Shape;244;p23"/>
          <p:cNvGrpSpPr/>
          <p:nvPr/>
        </p:nvGrpSpPr>
        <p:grpSpPr>
          <a:xfrm>
            <a:off x="3951794" y="3838287"/>
            <a:ext cx="1133345" cy="710367"/>
            <a:chOff x="3951794" y="3838287"/>
            <a:chExt cx="1133345" cy="710367"/>
          </a:xfrm>
        </p:grpSpPr>
        <p:pic>
          <p:nvPicPr>
            <p:cNvPr id="245" name="Google Shape;245;p23"/>
            <p:cNvPicPr preferRelativeResize="0"/>
            <p:nvPr/>
          </p:nvPicPr>
          <p:blipFill rotWithShape="1">
            <a:blip r:embed="rId5">
              <a:alphaModFix/>
            </a:blip>
            <a:srcRect/>
            <a:stretch/>
          </p:blipFill>
          <p:spPr>
            <a:xfrm>
              <a:off x="3951794" y="3838287"/>
              <a:ext cx="697096" cy="697096"/>
            </a:xfrm>
            <a:prstGeom prst="rect">
              <a:avLst/>
            </a:prstGeom>
            <a:noFill/>
            <a:ln>
              <a:noFill/>
            </a:ln>
          </p:spPr>
        </p:pic>
        <p:pic>
          <p:nvPicPr>
            <p:cNvPr id="246" name="Google Shape;246;p23"/>
            <p:cNvPicPr preferRelativeResize="0"/>
            <p:nvPr/>
          </p:nvPicPr>
          <p:blipFill rotWithShape="1">
            <a:blip r:embed="rId5">
              <a:alphaModFix/>
            </a:blip>
            <a:srcRect/>
            <a:stretch/>
          </p:blipFill>
          <p:spPr>
            <a:xfrm>
              <a:off x="4388043" y="3851558"/>
              <a:ext cx="697096" cy="697096"/>
            </a:xfrm>
            <a:prstGeom prst="rect">
              <a:avLst/>
            </a:prstGeom>
            <a:noFill/>
            <a:ln>
              <a:noFill/>
            </a:ln>
          </p:spPr>
        </p:pic>
      </p:grpSp>
      <p:pic>
        <p:nvPicPr>
          <p:cNvPr id="247" name="Google Shape;247;p23"/>
          <p:cNvPicPr preferRelativeResize="0"/>
          <p:nvPr/>
        </p:nvPicPr>
        <p:blipFill rotWithShape="1">
          <a:blip r:embed="rId6">
            <a:alphaModFix/>
          </a:blip>
          <a:srcRect/>
          <a:stretch/>
        </p:blipFill>
        <p:spPr>
          <a:xfrm rot="-597272">
            <a:off x="6712426" y="2106077"/>
            <a:ext cx="848732" cy="8487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812800" y="874900"/>
            <a:ext cx="6997200" cy="1033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ckwell"/>
              <a:buNone/>
            </a:pPr>
            <a:r>
              <a:rPr lang="en-US" dirty="0"/>
              <a:t>COMPONENTELE </a:t>
            </a:r>
            <a:r>
              <a:rPr lang="en-US" dirty="0" smtClean="0"/>
              <a:t/>
            </a:r>
            <a:br>
              <a:rPr lang="en-US" dirty="0" smtClean="0"/>
            </a:br>
            <a:r>
              <a:rPr lang="en-US" dirty="0" smtClean="0"/>
              <a:t>VACCINULUI</a:t>
            </a:r>
            <a:r>
              <a:rPr lang="en-US" dirty="0"/>
              <a:t>: </a:t>
            </a:r>
            <a:r>
              <a:rPr lang="en-US" dirty="0" smtClean="0"/>
              <a:t/>
            </a:r>
            <a:br>
              <a:rPr lang="en-US" dirty="0" smtClean="0"/>
            </a:br>
            <a:r>
              <a:rPr lang="en-US" dirty="0" smtClean="0"/>
              <a:t>SIGURANȚĂ </a:t>
            </a:r>
            <a:r>
              <a:rPr lang="en-US" dirty="0"/>
              <a:t>ȘI EFICACITATE</a:t>
            </a:r>
            <a:endParaRPr dirty="0"/>
          </a:p>
        </p:txBody>
      </p:sp>
      <p:sp>
        <p:nvSpPr>
          <p:cNvPr id="254" name="Google Shape;254;p24"/>
          <p:cNvSpPr txBox="1">
            <a:spLocks noGrp="1"/>
          </p:cNvSpPr>
          <p:nvPr>
            <p:ph type="body" idx="1"/>
          </p:nvPr>
        </p:nvSpPr>
        <p:spPr>
          <a:xfrm>
            <a:off x="812801" y="2501776"/>
            <a:ext cx="5312400" cy="4384200"/>
          </a:xfrm>
          <a:prstGeom prst="rect">
            <a:avLst/>
          </a:prstGeom>
          <a:noFill/>
          <a:ln>
            <a:noFill/>
          </a:ln>
        </p:spPr>
        <p:txBody>
          <a:bodyPr spcFirstLastPara="1" wrap="square" lIns="91425" tIns="45700" rIns="91425" bIns="45700" anchor="t" anchorCtr="0">
            <a:noAutofit/>
          </a:bodyPr>
          <a:lstStyle/>
          <a:p>
            <a:pPr marL="228600" lvl="0" indent="-217170" algn="l" rtl="0">
              <a:lnSpc>
                <a:spcPct val="90000"/>
              </a:lnSpc>
              <a:spcBef>
                <a:spcPts val="0"/>
              </a:spcBef>
              <a:spcAft>
                <a:spcPts val="0"/>
              </a:spcAft>
              <a:buSzPts val="2200"/>
              <a:buChar char="•"/>
            </a:pPr>
            <a:r>
              <a:rPr lang="ro-RO" sz="2200" dirty="0" smtClean="0"/>
              <a:t>Oferă imunitate</a:t>
            </a:r>
          </a:p>
          <a:p>
            <a:pPr marL="685800" lvl="1" indent="-226059" algn="l" rtl="0">
              <a:lnSpc>
                <a:spcPct val="90000"/>
              </a:lnSpc>
              <a:spcBef>
                <a:spcPts val="500"/>
              </a:spcBef>
              <a:spcAft>
                <a:spcPts val="0"/>
              </a:spcAft>
              <a:buSzPts val="2000"/>
              <a:buChar char="•"/>
            </a:pPr>
            <a:r>
              <a:rPr lang="ro-RO" sz="2000" dirty="0" smtClean="0"/>
              <a:t>Antigene</a:t>
            </a:r>
          </a:p>
          <a:p>
            <a:pPr marL="685800" lvl="1" indent="-226059" algn="l" rtl="0">
              <a:lnSpc>
                <a:spcPct val="90000"/>
              </a:lnSpc>
              <a:spcBef>
                <a:spcPts val="500"/>
              </a:spcBef>
              <a:spcAft>
                <a:spcPts val="0"/>
              </a:spcAft>
              <a:buSzPts val="2000"/>
              <a:buChar char="•"/>
            </a:pPr>
            <a:r>
              <a:rPr lang="ro-RO" sz="2000" dirty="0" smtClean="0"/>
              <a:t>Adjuvanți</a:t>
            </a:r>
          </a:p>
          <a:p>
            <a:pPr marL="228600" lvl="0" indent="-217170" algn="l" rtl="0">
              <a:lnSpc>
                <a:spcPct val="90000"/>
              </a:lnSpc>
              <a:spcBef>
                <a:spcPts val="1000"/>
              </a:spcBef>
              <a:spcAft>
                <a:spcPts val="0"/>
              </a:spcAft>
              <a:buSzPts val="2200"/>
              <a:buChar char="•"/>
            </a:pPr>
            <a:r>
              <a:rPr lang="ro-RO" sz="2200" dirty="0" smtClean="0"/>
              <a:t>Păstrarea vaccinurilor în siguranță și pe o lungă durată</a:t>
            </a:r>
          </a:p>
          <a:p>
            <a:pPr marL="685800" lvl="1" indent="-226059" algn="l" rtl="0">
              <a:lnSpc>
                <a:spcPct val="90000"/>
              </a:lnSpc>
              <a:spcBef>
                <a:spcPts val="500"/>
              </a:spcBef>
              <a:spcAft>
                <a:spcPts val="0"/>
              </a:spcAft>
              <a:buSzPts val="2000"/>
              <a:buChar char="•"/>
            </a:pPr>
            <a:r>
              <a:rPr lang="ro-RO" sz="2000" dirty="0" smtClean="0"/>
              <a:t>Conservanți</a:t>
            </a:r>
          </a:p>
          <a:p>
            <a:pPr marL="685800" lvl="1" indent="-226059" algn="l" rtl="0">
              <a:lnSpc>
                <a:spcPct val="90000"/>
              </a:lnSpc>
              <a:spcBef>
                <a:spcPts val="500"/>
              </a:spcBef>
              <a:spcAft>
                <a:spcPts val="0"/>
              </a:spcAft>
              <a:buSzPts val="2000"/>
              <a:buChar char="•"/>
            </a:pPr>
            <a:r>
              <a:rPr lang="ro-RO" sz="2000" dirty="0" smtClean="0"/>
              <a:t>Stabilizatori</a:t>
            </a:r>
          </a:p>
          <a:p>
            <a:pPr marL="228600" lvl="0" indent="-217170" algn="l" rtl="0">
              <a:lnSpc>
                <a:spcPct val="90000"/>
              </a:lnSpc>
              <a:spcBef>
                <a:spcPts val="1000"/>
              </a:spcBef>
              <a:spcAft>
                <a:spcPts val="0"/>
              </a:spcAft>
              <a:buSzPts val="2200"/>
              <a:buChar char="•"/>
            </a:pPr>
            <a:r>
              <a:rPr lang="ro-RO" sz="2200" dirty="0" smtClean="0"/>
              <a:t>Folosit în timpul producției de vaccinuri</a:t>
            </a:r>
          </a:p>
          <a:p>
            <a:pPr marL="685800" lvl="1" indent="-226059" algn="l" rtl="0">
              <a:lnSpc>
                <a:spcPct val="90000"/>
              </a:lnSpc>
              <a:spcBef>
                <a:spcPts val="500"/>
              </a:spcBef>
              <a:spcAft>
                <a:spcPts val="0"/>
              </a:spcAft>
              <a:buSzPts val="2000"/>
              <a:buChar char="•"/>
            </a:pPr>
            <a:r>
              <a:rPr lang="ro-RO" sz="2000" dirty="0" smtClean="0"/>
              <a:t>Materiale de culturi celulare</a:t>
            </a:r>
          </a:p>
          <a:p>
            <a:pPr marL="685800" lvl="1" indent="-226059" algn="l" rtl="0">
              <a:lnSpc>
                <a:spcPct val="90000"/>
              </a:lnSpc>
              <a:spcBef>
                <a:spcPts val="500"/>
              </a:spcBef>
              <a:spcAft>
                <a:spcPts val="0"/>
              </a:spcAft>
              <a:buSzPts val="2000"/>
              <a:buChar char="•"/>
            </a:pPr>
            <a:r>
              <a:rPr lang="ro-RO" sz="2000" dirty="0" smtClean="0"/>
              <a:t>Ingrediente de inactivare</a:t>
            </a:r>
          </a:p>
          <a:p>
            <a:pPr marL="685800" lvl="1" indent="-226059" algn="l" rtl="0">
              <a:lnSpc>
                <a:spcPct val="90000"/>
              </a:lnSpc>
              <a:spcBef>
                <a:spcPts val="500"/>
              </a:spcBef>
              <a:spcAft>
                <a:spcPts val="0"/>
              </a:spcAft>
              <a:buSzPts val="2000"/>
              <a:buChar char="•"/>
            </a:pPr>
            <a:r>
              <a:rPr lang="ro-RO" sz="2000" dirty="0" smtClean="0"/>
              <a:t>Antibiotice</a:t>
            </a:r>
            <a:endParaRPr lang="ro-RO" sz="2000" dirty="0"/>
          </a:p>
        </p:txBody>
      </p:sp>
      <p:sp>
        <p:nvSpPr>
          <p:cNvPr id="255" name="Google Shape;255;p24"/>
          <p:cNvSpPr/>
          <p:nvPr/>
        </p:nvSpPr>
        <p:spPr>
          <a:xfrm>
            <a:off x="6154901" y="3650697"/>
            <a:ext cx="2868000" cy="2963400"/>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4"/>
          <p:cNvSpPr/>
          <p:nvPr/>
        </p:nvSpPr>
        <p:spPr>
          <a:xfrm>
            <a:off x="5871051" y="3911639"/>
            <a:ext cx="959400" cy="959400"/>
          </a:xfrm>
          <a:prstGeom prst="ellipse">
            <a:avLst/>
          </a:prstGeom>
          <a:solidFill>
            <a:srgbClr val="3E5E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a:p>
        </p:txBody>
      </p:sp>
      <p:pic>
        <p:nvPicPr>
          <p:cNvPr id="257" name="Google Shape;257;p24"/>
          <p:cNvPicPr preferRelativeResize="0"/>
          <p:nvPr/>
        </p:nvPicPr>
        <p:blipFill rotWithShape="1">
          <a:blip r:embed="rId4">
            <a:alphaModFix/>
          </a:blip>
          <a:srcRect/>
          <a:stretch/>
        </p:blipFill>
        <p:spPr>
          <a:xfrm>
            <a:off x="6040604" y="4081192"/>
            <a:ext cx="620293" cy="62029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abin - immunization advocate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5431</Words>
  <Application>Microsoft Office PowerPoint</Application>
  <PresentationFormat>On-screen Show (4:3)</PresentationFormat>
  <Paragraphs>390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Arial Black</vt:lpstr>
      <vt:lpstr>Rockwell</vt:lpstr>
      <vt:lpstr>Office Theme</vt:lpstr>
      <vt:lpstr>VACCINARE &amp; IMUNIZARE</vt:lpstr>
      <vt:lpstr>IMUNIZAREA SALVEAZĂ VIEȚI ȘI MENȚINE OAMENII SĂNĂTOȘI</vt:lpstr>
      <vt:lpstr>VACCINURILE POT ERADICA BOLILE, DAR RATA DE ACOPERIRE ÎN SCĂDERE PUNE ÎN PERICOL PROGRESUL</vt:lpstr>
      <vt:lpstr>CUM FUNCȚIONEAZĂ VACCINURILE</vt:lpstr>
      <vt:lpstr>VACCINURILE PROTEJEAZĂ COMUNITATEA</vt:lpstr>
      <vt:lpstr>VACCINURILE PROTEJEAZĂ COMUNITATEA</vt:lpstr>
      <vt:lpstr>TIPURI DE VACCINURI</vt:lpstr>
      <vt:lpstr>DOZAREA VACCINURILOR PE PARCURSUL VIEȚII</vt:lpstr>
      <vt:lpstr>COMPONENTELE  VACCINULUI:  SIGURANȚĂ ȘI EFICACITATE</vt:lpstr>
      <vt:lpstr>PROGRAME DE IMUNIZARE:  BAZATE PE DOCUMENTE ȘTIINȚIFICE</vt:lpstr>
      <vt:lpstr>ASIGURAREA CĂ VACCINURILE SUNT SIGURE SI EFICIENTE</vt:lpstr>
      <vt:lpstr>MONITORIZAREA CONTINUĂ A SIGURANȚEI</vt:lpstr>
      <vt:lpstr>CONTRAINDICAȚII ȘI PRECAUȚII</vt:lpstr>
      <vt:lpstr>EFECTELE PERICULOASE ALE ACOPERIRII SLABE ALE IMUNIZĂRII</vt:lpstr>
      <vt:lpstr>MITURI COMUNE</vt:lpstr>
      <vt:lpstr>MITURI COMUNE</vt:lpstr>
      <vt:lpstr>MITURI COMUNE</vt:lpstr>
      <vt:lpstr>MITURI COMUNE</vt:lpstr>
      <vt:lpstr>COMUNICAREA CU PACIENȚII PENTRU A ASIGURA ÎNCREDEREA ÎN VACCINURI</vt:lpstr>
      <vt:lpstr>RESURSE ADITIONALE</vt:lpstr>
      <vt:lpstr>RESURSE ADITIONALE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VACCINARE &amp; IMUNIZARE</dc:title>
  <dc:creator>Elizabeth Powell</dc:creator>
  <cp:lastModifiedBy>Elizabeth Powell</cp:lastModifiedBy>
  <cp:revision>6</cp:revision>
  <dcterms:modified xsi:type="dcterms:W3CDTF">2019-02-01T13:49:32Z</dcterms:modified>
</cp:coreProperties>
</file>